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Teko"/>
      <p:regular r:id="rId30"/>
      <p:bold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Open Sans"/>
      <p:regular r:id="rId36"/>
      <p:bold r:id="rId37"/>
      <p:italic r:id="rId38"/>
      <p:boldItalic r:id="rId39"/>
    </p:embeddedFont>
    <p:embeddedFont>
      <p:font typeface="Century Gothic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94">
          <p15:clr>
            <a:srgbClr val="A4A3A4"/>
          </p15:clr>
        </p15:guide>
        <p15:guide id="2" pos="295">
          <p15:clr>
            <a:srgbClr val="A4A3A4"/>
          </p15:clr>
        </p15:guide>
        <p15:guide id="3" orient="horz" pos="282">
          <p15:clr>
            <a:srgbClr val="A4A3A4"/>
          </p15:clr>
        </p15:guide>
        <p15:guide id="4" pos="2880">
          <p15:clr>
            <a:srgbClr val="A4A3A4"/>
          </p15:clr>
        </p15:guide>
        <p15:guide id="5" orient="horz" pos="1620">
          <p15:clr>
            <a:srgbClr val="A4A3A4"/>
          </p15:clr>
        </p15:guide>
        <p15:guide id="6" pos="544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94" orient="horz"/>
        <p:guide pos="295"/>
        <p:guide pos="282" orient="horz"/>
        <p:guide pos="2880"/>
        <p:guide pos="1620" orient="horz"/>
        <p:guide pos="544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enturyGothic-regular.fntdata"/><Relationship Id="rId20" Type="http://schemas.openxmlformats.org/officeDocument/2006/relationships/slide" Target="slides/slide15.xml"/><Relationship Id="rId42" Type="http://schemas.openxmlformats.org/officeDocument/2006/relationships/font" Target="fonts/CenturyGothic-italic.fntdata"/><Relationship Id="rId41" Type="http://schemas.openxmlformats.org/officeDocument/2006/relationships/font" Target="fonts/CenturyGothic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CenturyGothic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Teko-bold.fntdata"/><Relationship Id="rId30" Type="http://schemas.openxmlformats.org/officeDocument/2006/relationships/font" Target="fonts/Tek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37" Type="http://schemas.openxmlformats.org/officeDocument/2006/relationships/font" Target="fonts/OpenSans-bold.fntdata"/><Relationship Id="rId14" Type="http://schemas.openxmlformats.org/officeDocument/2006/relationships/slide" Target="slides/slide9.xml"/><Relationship Id="rId36" Type="http://schemas.openxmlformats.org/officeDocument/2006/relationships/font" Target="fonts/OpenSans-regular.fntdata"/><Relationship Id="rId17" Type="http://schemas.openxmlformats.org/officeDocument/2006/relationships/slide" Target="slides/slide12.xml"/><Relationship Id="rId39" Type="http://schemas.openxmlformats.org/officeDocument/2006/relationships/font" Target="fonts/OpenSans-boldItalic.fntdata"/><Relationship Id="rId16" Type="http://schemas.openxmlformats.org/officeDocument/2006/relationships/slide" Target="slides/slide11.xml"/><Relationship Id="rId38" Type="http://schemas.openxmlformats.org/officeDocument/2006/relationships/font" Target="fonts/OpenSans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a4ed72e5d_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aa4ed72e5d_3_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gaa4ed72e5d_3_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a4ed72e5d_3_1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gaa4ed72e5d_3_1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aa4ed72e5d_3_13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aa4ed72e5d_1_1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aa4ed72e5d_1_1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aa4ed72e5d_1_1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aa4ed72e5d_1_1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aa4ed72e5d_1_1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aa4ed72e5d_1_1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aa4ed72e5d_3_1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gaa4ed72e5d_3_19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aa4ed72e5d_3_19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aa4ed72e5d_3_1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aa4ed72e5d_3_1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aa4ed72e5d_3_14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aa4ed72e5d_1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aa4ed72e5d_1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aa4ed72e5d_1_6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aa4ed72e5d_1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aa4ed72e5d_1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aa4ed72e5d_1_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aa4ed72e5d_3_2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gaa4ed72e5d_3_2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gaa4ed72e5d_3_24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aa4ed72e5d_3_2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gaa4ed72e5d_3_2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gaa4ed72e5d_3_23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aa4ed72e5d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gaa4ed72e5d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gaa4ed72e5d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a4ed72e5d_3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gaa4ed72e5d_3_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aa4ed72e5d_3_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b53b4def6a_1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b53b4def6a_1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gb53b4def6a_1_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b4989e6db4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b4989e6db4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gb4989e6db4_0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b53b4def6a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4" name="Google Shape;424;gb53b4def6a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gb53b4def6a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b3b806fdcb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2" name="Google Shape;452;gb3b806fdcb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gb3b806fdcb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aa4ed72e5d_3_2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8" name="Google Shape;478;gaa4ed72e5d_3_28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gaa4ed72e5d_3_28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a4ed72e5d_3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aa4ed72e5d_3_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aa4ed72e5d_3_4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a4ed72e5d_3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aa4ed72e5d_3_6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aa4ed72e5d_3_6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a4ed72e5d_3_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aa4ed72e5d_3_8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aa4ed72e5d_3_8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a4ed72e5d_3_2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gaa4ed72e5d_3_2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aa4ed72e5d_3_2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aa4ed72e5d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aa4ed72e5d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aa4ed72e5d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a4ed72e5d_8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aa4ed72e5d_8_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aa4ed72e5d_8_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a4ed72e5d_1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aa4ed72e5d_1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aa4ed72e5d_1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自定义版式">
  <p:cSld name="5_自定义版式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side placeholder left full">
  <p:cSld name="8_side placeholder left full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/>
          <p:nvPr>
            <p:ph idx="2" type="pic"/>
          </p:nvPr>
        </p:nvSpPr>
        <p:spPr>
          <a:xfrm>
            <a:off x="0" y="0"/>
            <a:ext cx="5078896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 Half Pictgure in Page">
  <p:cSld name="Right Half Pictgure in Pag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/>
          <p:nvPr>
            <p:ph idx="2" type="pic"/>
          </p:nvPr>
        </p:nvSpPr>
        <p:spPr>
          <a:xfrm>
            <a:off x="4572000" y="1"/>
            <a:ext cx="4572000" cy="5143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Content">
  <p:cSld name="Title &amp; Conte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fade thruBlk="1"/>
  </p:transition>
  <p:extLst>
    <p:ext uri="{DCECCB84-F9BA-43D5-87BE-67443E8EF086}">
      <p15:sldGuideLst>
        <p15:guide id="1" orient="horz" pos="2700">
          <p15:clr>
            <a:srgbClr val="FBAE40"/>
          </p15:clr>
        </p15:guide>
        <p15:guide id="2" pos="5384">
          <p15:clr>
            <a:srgbClr val="FBAE40"/>
          </p15:clr>
        </p15:guide>
        <p15:guide id="3" pos="374">
          <p15:clr>
            <a:srgbClr val="FBAE40"/>
          </p15:clr>
        </p15:guide>
        <p15:guide id="4" orient="horz" pos="306">
          <p15:clr>
            <a:srgbClr val="FBAE40"/>
          </p15:clr>
        </p15:guide>
        <p15:guide id="5" orient="horz" pos="9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节标题">
  <p:cSld name="3_节标题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" name="Google Shape;63;p14"/>
          <p:cNvGrpSpPr/>
          <p:nvPr/>
        </p:nvGrpSpPr>
        <p:grpSpPr>
          <a:xfrm>
            <a:off x="194035" y="204620"/>
            <a:ext cx="711088" cy="307777"/>
            <a:chOff x="258713" y="272826"/>
            <a:chExt cx="948117" cy="410369"/>
          </a:xfrm>
        </p:grpSpPr>
        <p:sp>
          <p:nvSpPr>
            <p:cNvPr id="64" name="Google Shape;64;p14"/>
            <p:cNvSpPr/>
            <p:nvPr/>
          </p:nvSpPr>
          <p:spPr>
            <a:xfrm>
              <a:off x="338202" y="302725"/>
              <a:ext cx="789139" cy="340313"/>
            </a:xfrm>
            <a:prstGeom prst="roundRect">
              <a:avLst>
                <a:gd fmla="val 16667" name="adj"/>
              </a:avLst>
            </a:prstGeom>
            <a:noFill/>
            <a:ln cap="flat" cmpd="sng" w="12700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258713" y="272826"/>
              <a:ext cx="948117" cy="4103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en-US" sz="1400">
                  <a:solidFill>
                    <a:srgbClr val="3F3F3F"/>
                  </a:solidFill>
                  <a:latin typeface="Teko"/>
                  <a:ea typeface="Teko"/>
                  <a:cs typeface="Teko"/>
                  <a:sym typeface="Teko"/>
                </a:rPr>
                <a:t>LOGO</a:t>
              </a:r>
              <a:endParaRPr i="0" sz="1400">
                <a:solidFill>
                  <a:srgbClr val="3F3F3F"/>
                </a:solidFill>
                <a:latin typeface="Teko"/>
                <a:ea typeface="Teko"/>
                <a:cs typeface="Teko"/>
                <a:sym typeface="Teko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自定义版式">
  <p:cSld name="自定义版式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自定义版式">
  <p:cSld name="1_自定义版式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fade thruBlk="1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自定义版式">
  <p:cSld name="2_自定义版式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自定义版式">
  <p:cSld name="3_自定义版式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自定义版式">
  <p:cSld name="4_自定义版式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Team Subtitle 2">
  <p:cSld name="4 Team Subtitle 2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310638" y="317447"/>
            <a:ext cx="8522724" cy="451297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l" dir="2700000" dist="635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685800" y="209971"/>
            <a:ext cx="7772400" cy="6131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" name="Google Shape;16;p3"/>
          <p:cNvSpPr/>
          <p:nvPr>
            <p:ph idx="2" type="pic"/>
          </p:nvPr>
        </p:nvSpPr>
        <p:spPr>
          <a:xfrm>
            <a:off x="916202" y="1229843"/>
            <a:ext cx="1049445" cy="1049445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accent1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539441" y="2442744"/>
            <a:ext cx="1802967" cy="1802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1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3"/>
          <p:cNvSpPr/>
          <p:nvPr>
            <p:ph idx="3" type="pic"/>
          </p:nvPr>
        </p:nvSpPr>
        <p:spPr>
          <a:xfrm>
            <a:off x="3019098" y="1229843"/>
            <a:ext cx="1049445" cy="1049445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accent3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4" type="body"/>
          </p:nvPr>
        </p:nvSpPr>
        <p:spPr>
          <a:xfrm>
            <a:off x="2642337" y="2442744"/>
            <a:ext cx="1802967" cy="1802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1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3"/>
          <p:cNvSpPr/>
          <p:nvPr>
            <p:ph idx="5" type="pic"/>
          </p:nvPr>
        </p:nvSpPr>
        <p:spPr>
          <a:xfrm>
            <a:off x="5121995" y="1229843"/>
            <a:ext cx="1049445" cy="1049445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accent5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6" type="body"/>
          </p:nvPr>
        </p:nvSpPr>
        <p:spPr>
          <a:xfrm>
            <a:off x="4745234" y="2442744"/>
            <a:ext cx="1802967" cy="1802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1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7" type="body"/>
          </p:nvPr>
        </p:nvSpPr>
        <p:spPr>
          <a:xfrm>
            <a:off x="685800" y="700088"/>
            <a:ext cx="7772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3"/>
          <p:cNvSpPr/>
          <p:nvPr>
            <p:ph idx="8" type="pic"/>
          </p:nvPr>
        </p:nvSpPr>
        <p:spPr>
          <a:xfrm>
            <a:off x="7224892" y="1229842"/>
            <a:ext cx="1049445" cy="1049445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dk2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788"/>
              <a:buFont typeface="Arial"/>
              <a:buNone/>
              <a:defRPr b="0" i="0" sz="7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9" type="body"/>
          </p:nvPr>
        </p:nvSpPr>
        <p:spPr>
          <a:xfrm>
            <a:off x="6848131" y="2442744"/>
            <a:ext cx="1802967" cy="18024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1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标题幻灯片">
  <p:cSld name="1_标题幻灯片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/>
          <p:nvPr/>
        </p:nvSpPr>
        <p:spPr>
          <a:xfrm>
            <a:off x="310638" y="317447"/>
            <a:ext cx="8522724" cy="451297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l" dir="2700000" dist="635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/>
          <p:nvPr>
            <p:ph idx="2" type="pic"/>
          </p:nvPr>
        </p:nvSpPr>
        <p:spPr>
          <a:xfrm>
            <a:off x="337511" y="1088314"/>
            <a:ext cx="8499413" cy="2734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>
  <p:cSld name="标题幻灯片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/>
          <p:nvPr/>
        </p:nvSpPr>
        <p:spPr>
          <a:xfrm>
            <a:off x="310638" y="317447"/>
            <a:ext cx="8522724" cy="451297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l" dir="2700000" dist="635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6"/>
          <p:cNvSpPr/>
          <p:nvPr/>
        </p:nvSpPr>
        <p:spPr>
          <a:xfrm>
            <a:off x="310638" y="317447"/>
            <a:ext cx="8522724" cy="451297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l" dir="2700000" dist="635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标题幻灯片">
  <p:cSld name="2_标题幻灯片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7"/>
          <p:cNvSpPr/>
          <p:nvPr/>
        </p:nvSpPr>
        <p:spPr>
          <a:xfrm>
            <a:off x="310638" y="317447"/>
            <a:ext cx="8522724" cy="451297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l" dir="2700000" dist="635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7"/>
          <p:cNvSpPr/>
          <p:nvPr>
            <p:ph idx="2" type="pic"/>
          </p:nvPr>
        </p:nvSpPr>
        <p:spPr>
          <a:xfrm>
            <a:off x="4921458" y="781003"/>
            <a:ext cx="1836773" cy="2046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/>
          <p:nvPr>
            <p:ph idx="3" type="pic"/>
          </p:nvPr>
        </p:nvSpPr>
        <p:spPr>
          <a:xfrm>
            <a:off x="6824904" y="2328028"/>
            <a:ext cx="1836773" cy="25190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7"/>
          <p:cNvSpPr/>
          <p:nvPr>
            <p:ph idx="4" type="pic"/>
          </p:nvPr>
        </p:nvSpPr>
        <p:spPr>
          <a:xfrm>
            <a:off x="6824904" y="777552"/>
            <a:ext cx="1836773" cy="1473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7"/>
          <p:cNvSpPr/>
          <p:nvPr>
            <p:ph idx="5" type="pic"/>
          </p:nvPr>
        </p:nvSpPr>
        <p:spPr>
          <a:xfrm>
            <a:off x="4921458" y="2911151"/>
            <a:ext cx="1836773" cy="19359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标题幻灯片">
  <p:cSld name="3_标题幻灯片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8"/>
          <p:cNvSpPr/>
          <p:nvPr/>
        </p:nvSpPr>
        <p:spPr>
          <a:xfrm>
            <a:off x="310638" y="317447"/>
            <a:ext cx="8522724" cy="451297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l" dir="2700000" dist="635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8"/>
          <p:cNvSpPr/>
          <p:nvPr>
            <p:ph idx="2" type="pic"/>
          </p:nvPr>
        </p:nvSpPr>
        <p:spPr>
          <a:xfrm>
            <a:off x="842416" y="1443476"/>
            <a:ext cx="1836773" cy="2046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8"/>
          <p:cNvSpPr/>
          <p:nvPr>
            <p:ph idx="3" type="pic"/>
          </p:nvPr>
        </p:nvSpPr>
        <p:spPr>
          <a:xfrm>
            <a:off x="2773829" y="1443476"/>
            <a:ext cx="1836773" cy="2046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/>
          <p:nvPr>
            <p:ph idx="4" type="pic"/>
          </p:nvPr>
        </p:nvSpPr>
        <p:spPr>
          <a:xfrm>
            <a:off x="4705242" y="1443476"/>
            <a:ext cx="1836773" cy="2046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/>
          <p:nvPr>
            <p:ph idx="5" type="pic"/>
          </p:nvPr>
        </p:nvSpPr>
        <p:spPr>
          <a:xfrm>
            <a:off x="6636655" y="1443475"/>
            <a:ext cx="1836773" cy="2046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>
  <p:cSld name="标题和内容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9"/>
          <p:cNvSpPr/>
          <p:nvPr/>
        </p:nvSpPr>
        <p:spPr>
          <a:xfrm>
            <a:off x="310638" y="317447"/>
            <a:ext cx="8522724" cy="451297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l" dir="2700000" dist="635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-2">
  <p:cSld name="1_Blank-2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fade thruBlk="1"/>
  </p:transition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/>
        </p:nvSpPr>
        <p:spPr>
          <a:xfrm>
            <a:off x="8905790" y="5999798"/>
            <a:ext cx="67134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spd="slow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youtu.be/ZA9aH1XE3s4" TargetMode="External"/><Relationship Id="rId4" Type="http://schemas.openxmlformats.org/officeDocument/2006/relationships/hyperlink" Target="https://youtu.be/kAIIq0J3KVk" TargetMode="External"/><Relationship Id="rId5" Type="http://schemas.openxmlformats.org/officeDocument/2006/relationships/hyperlink" Target="https://youtu.be/0kFB9uCj-fk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Relationship Id="rId6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10.png"/><Relationship Id="rId8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0"/>
          <p:cNvSpPr/>
          <p:nvPr/>
        </p:nvSpPr>
        <p:spPr>
          <a:xfrm>
            <a:off x="1837291" y="1099399"/>
            <a:ext cx="5469418" cy="2949067"/>
          </a:xfrm>
          <a:prstGeom prst="rect">
            <a:avLst/>
          </a:pr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13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20"/>
          <p:cNvSpPr txBox="1"/>
          <p:nvPr/>
        </p:nvSpPr>
        <p:spPr>
          <a:xfrm>
            <a:off x="2239372" y="2403151"/>
            <a:ext cx="4852429" cy="6924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孜宮庭園</a:t>
            </a:r>
            <a:endParaRPr b="1" i="0" sz="3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0"/>
          <p:cNvSpPr txBox="1"/>
          <p:nvPr/>
        </p:nvSpPr>
        <p:spPr>
          <a:xfrm>
            <a:off x="2239372" y="3114106"/>
            <a:ext cx="4162362" cy="3120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Web-based Mall Business System,WMBS</a:t>
            </a:r>
            <a:endParaRPr b="0" i="0" sz="1300" u="none" cap="none" strike="noStrik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83" name="Google Shape;83;p20"/>
          <p:cNvSpPr txBox="1"/>
          <p:nvPr/>
        </p:nvSpPr>
        <p:spPr>
          <a:xfrm>
            <a:off x="2239372" y="1457094"/>
            <a:ext cx="2100715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2020</a:t>
            </a:r>
            <a:endParaRPr b="1" i="0" sz="2800" u="none" cap="none" strike="noStrike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0"/>
          <p:cNvSpPr/>
          <p:nvPr/>
        </p:nvSpPr>
        <p:spPr>
          <a:xfrm>
            <a:off x="2009994" y="1283525"/>
            <a:ext cx="5124012" cy="2580814"/>
          </a:xfrm>
          <a:prstGeom prst="rect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13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20"/>
          <p:cNvSpPr txBox="1"/>
          <p:nvPr/>
        </p:nvSpPr>
        <p:spPr>
          <a:xfrm>
            <a:off x="4194370" y="1910978"/>
            <a:ext cx="302598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Database  System</a:t>
            </a:r>
            <a:endParaRPr b="1" i="0" sz="2000" u="none" cap="none" strike="noStrike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9"/>
          <p:cNvSpPr/>
          <p:nvPr/>
        </p:nvSpPr>
        <p:spPr>
          <a:xfrm>
            <a:off x="1837291" y="1448448"/>
            <a:ext cx="5469418" cy="2284102"/>
          </a:xfrm>
          <a:prstGeom prst="rect">
            <a:avLst/>
          </a:pr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9"/>
          <p:cNvSpPr/>
          <p:nvPr/>
        </p:nvSpPr>
        <p:spPr>
          <a:xfrm>
            <a:off x="2009994" y="1619987"/>
            <a:ext cx="5124012" cy="1941024"/>
          </a:xfrm>
          <a:prstGeom prst="rect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9"/>
          <p:cNvSpPr txBox="1"/>
          <p:nvPr/>
        </p:nvSpPr>
        <p:spPr>
          <a:xfrm>
            <a:off x="2242880" y="1956707"/>
            <a:ext cx="1132041" cy="1419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625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03</a:t>
            </a:r>
            <a:endParaRPr sz="8625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57" name="Google Shape;257;p29"/>
          <p:cNvSpPr txBox="1"/>
          <p:nvPr/>
        </p:nvSpPr>
        <p:spPr>
          <a:xfrm>
            <a:off x="3623725" y="2397113"/>
            <a:ext cx="3623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</a:rPr>
              <a:t>SQL應用範例</a:t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29"/>
          <p:cNvSpPr txBox="1"/>
          <p:nvPr/>
        </p:nvSpPr>
        <p:spPr>
          <a:xfrm>
            <a:off x="3683613" y="2846662"/>
            <a:ext cx="3178731" cy="2737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SQL Examples</a:t>
            </a:r>
            <a:endParaRPr/>
          </a:p>
        </p:txBody>
      </p:sp>
      <p:cxnSp>
        <p:nvCxnSpPr>
          <p:cNvPr id="259" name="Google Shape;259;p29"/>
          <p:cNvCxnSpPr/>
          <p:nvPr/>
        </p:nvCxnSpPr>
        <p:spPr>
          <a:xfrm>
            <a:off x="3414334" y="2187701"/>
            <a:ext cx="0" cy="934549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800" y="2785575"/>
            <a:ext cx="5414874" cy="1734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6" name="Google Shape;266;p30"/>
          <p:cNvGrpSpPr/>
          <p:nvPr/>
        </p:nvGrpSpPr>
        <p:grpSpPr>
          <a:xfrm>
            <a:off x="584118" y="542200"/>
            <a:ext cx="1486500" cy="521602"/>
            <a:chOff x="349800" y="270579"/>
            <a:chExt cx="1486500" cy="521602"/>
          </a:xfrm>
        </p:grpSpPr>
        <p:sp>
          <p:nvSpPr>
            <p:cNvPr id="267" name="Google Shape;267;p30"/>
            <p:cNvSpPr txBox="1"/>
            <p:nvPr/>
          </p:nvSpPr>
          <p:spPr>
            <a:xfrm>
              <a:off x="349808" y="270579"/>
              <a:ext cx="11145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B3649"/>
                  </a:solidFill>
                </a:rPr>
                <a:t>SQL範例</a:t>
              </a:r>
              <a:endParaRPr b="1" sz="1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0"/>
            <p:cNvSpPr txBox="1"/>
            <p:nvPr/>
          </p:nvSpPr>
          <p:spPr>
            <a:xfrm>
              <a:off x="349800" y="547081"/>
              <a:ext cx="1486500" cy="24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2B3649"/>
                  </a:solidFill>
                  <a:latin typeface="Calibri"/>
                  <a:ea typeface="Calibri"/>
                  <a:cs typeface="Calibri"/>
                  <a:sym typeface="Calibri"/>
                </a:rPr>
                <a:t>SQL Example</a:t>
              </a:r>
              <a:endParaRPr/>
            </a:p>
          </p:txBody>
        </p:sp>
      </p:grpSp>
      <p:pic>
        <p:nvPicPr>
          <p:cNvPr id="269" name="Google Shape;26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8413" y="542200"/>
            <a:ext cx="2987649" cy="2105899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0"/>
          <p:cNvSpPr txBox="1"/>
          <p:nvPr/>
        </p:nvSpPr>
        <p:spPr>
          <a:xfrm>
            <a:off x="718850" y="1706100"/>
            <a:ext cx="28173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Microsoft Yahei"/>
                <a:ea typeface="Microsoft Yahei"/>
                <a:cs typeface="Microsoft Yahei"/>
                <a:sym typeface="Microsoft Yahei"/>
              </a:rPr>
              <a:t>藉由商店ID取得該店家所提供的所有商品資訊</a:t>
            </a:r>
            <a:endParaRPr sz="1600"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9565" y="2829400"/>
            <a:ext cx="5260563" cy="189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" name="Google Shape;277;p31"/>
          <p:cNvGrpSpPr/>
          <p:nvPr/>
        </p:nvGrpSpPr>
        <p:grpSpPr>
          <a:xfrm>
            <a:off x="584118" y="542200"/>
            <a:ext cx="1486500" cy="521602"/>
            <a:chOff x="349800" y="270579"/>
            <a:chExt cx="1486500" cy="521602"/>
          </a:xfrm>
        </p:grpSpPr>
        <p:sp>
          <p:nvSpPr>
            <p:cNvPr id="278" name="Google Shape;278;p31"/>
            <p:cNvSpPr txBox="1"/>
            <p:nvPr/>
          </p:nvSpPr>
          <p:spPr>
            <a:xfrm>
              <a:off x="349808" y="270579"/>
              <a:ext cx="11145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B3649"/>
                  </a:solidFill>
                </a:rPr>
                <a:t>SQL範例</a:t>
              </a:r>
              <a:endParaRPr b="1" sz="1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31"/>
            <p:cNvSpPr txBox="1"/>
            <p:nvPr/>
          </p:nvSpPr>
          <p:spPr>
            <a:xfrm>
              <a:off x="349800" y="547081"/>
              <a:ext cx="1486500" cy="24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2B3649"/>
                  </a:solidFill>
                  <a:latin typeface="Calibri"/>
                  <a:ea typeface="Calibri"/>
                  <a:cs typeface="Calibri"/>
                  <a:sym typeface="Calibri"/>
                </a:rPr>
                <a:t>SQL Example</a:t>
              </a:r>
              <a:endParaRPr/>
            </a:p>
          </p:txBody>
        </p:sp>
      </p:grpSp>
      <p:pic>
        <p:nvPicPr>
          <p:cNvPr id="280" name="Google Shape;28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9675" y="394925"/>
            <a:ext cx="2973911" cy="2434474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1"/>
          <p:cNvSpPr txBox="1"/>
          <p:nvPr/>
        </p:nvSpPr>
        <p:spPr>
          <a:xfrm>
            <a:off x="717850" y="1715050"/>
            <a:ext cx="28173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Microsoft Yahei"/>
                <a:ea typeface="Microsoft Yahei"/>
                <a:cs typeface="Microsoft Yahei"/>
                <a:sym typeface="Microsoft Yahei"/>
              </a:rPr>
              <a:t>建立VIEW，存取所有店家的資訊及評價等，方便每次進入首頁讀取資料</a:t>
            </a:r>
            <a:endParaRPr sz="1600"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2"/>
          <p:cNvSpPr/>
          <p:nvPr/>
        </p:nvSpPr>
        <p:spPr>
          <a:xfrm>
            <a:off x="1837291" y="1448448"/>
            <a:ext cx="5469418" cy="2284102"/>
          </a:xfrm>
          <a:prstGeom prst="rect">
            <a:avLst/>
          </a:pr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32"/>
          <p:cNvSpPr/>
          <p:nvPr/>
        </p:nvSpPr>
        <p:spPr>
          <a:xfrm>
            <a:off x="2009994" y="1619987"/>
            <a:ext cx="5124012" cy="1941024"/>
          </a:xfrm>
          <a:prstGeom prst="rect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32"/>
          <p:cNvSpPr txBox="1"/>
          <p:nvPr/>
        </p:nvSpPr>
        <p:spPr>
          <a:xfrm>
            <a:off x="2264521" y="1956707"/>
            <a:ext cx="1088760" cy="1419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625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04</a:t>
            </a:r>
            <a:endParaRPr sz="8625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91" name="Google Shape;291;p32"/>
          <p:cNvSpPr txBox="1"/>
          <p:nvPr/>
        </p:nvSpPr>
        <p:spPr>
          <a:xfrm>
            <a:off x="3683613" y="2307774"/>
            <a:ext cx="3001458" cy="600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lt1"/>
                </a:solidFill>
              </a:rPr>
              <a:t>使用情境 - </a:t>
            </a:r>
            <a:r>
              <a:rPr b="1" lang="en-US" sz="2000">
                <a:solidFill>
                  <a:schemeClr val="lt1"/>
                </a:solidFill>
              </a:rPr>
              <a:t>已完成</a:t>
            </a:r>
            <a:endParaRPr b="1"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32"/>
          <p:cNvSpPr txBox="1"/>
          <p:nvPr/>
        </p:nvSpPr>
        <p:spPr>
          <a:xfrm>
            <a:off x="3683613" y="2846662"/>
            <a:ext cx="3178731" cy="2737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Completed scenarios</a:t>
            </a:r>
            <a:endParaRPr/>
          </a:p>
        </p:txBody>
      </p:sp>
      <p:cxnSp>
        <p:nvCxnSpPr>
          <p:cNvPr id="293" name="Google Shape;293;p32"/>
          <p:cNvCxnSpPr/>
          <p:nvPr/>
        </p:nvCxnSpPr>
        <p:spPr>
          <a:xfrm>
            <a:off x="3414334" y="2187701"/>
            <a:ext cx="0" cy="934549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3"/>
          <p:cNvSpPr/>
          <p:nvPr/>
        </p:nvSpPr>
        <p:spPr>
          <a:xfrm>
            <a:off x="1018201" y="1210825"/>
            <a:ext cx="1352590" cy="1352234"/>
          </a:xfrm>
          <a:custGeom>
            <a:rect b="b" l="l" r="r" t="t"/>
            <a:pathLst>
              <a:path extrusionOk="0" h="3804" w="3805">
                <a:moveTo>
                  <a:pt x="1902" y="3804"/>
                </a:moveTo>
                <a:lnTo>
                  <a:pt x="0" y="1902"/>
                </a:lnTo>
                <a:lnTo>
                  <a:pt x="1902" y="0"/>
                </a:lnTo>
                <a:lnTo>
                  <a:pt x="3805" y="1902"/>
                </a:lnTo>
                <a:lnTo>
                  <a:pt x="1902" y="3804"/>
                </a:ln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33"/>
          <p:cNvSpPr/>
          <p:nvPr/>
        </p:nvSpPr>
        <p:spPr>
          <a:xfrm>
            <a:off x="1018201" y="1508537"/>
            <a:ext cx="1352590" cy="1352234"/>
          </a:xfrm>
          <a:custGeom>
            <a:rect b="b" l="l" r="r" t="t"/>
            <a:pathLst>
              <a:path extrusionOk="0" h="3804" w="3805">
                <a:moveTo>
                  <a:pt x="1902" y="3804"/>
                </a:moveTo>
                <a:lnTo>
                  <a:pt x="0" y="1902"/>
                </a:lnTo>
                <a:lnTo>
                  <a:pt x="1902" y="0"/>
                </a:lnTo>
                <a:lnTo>
                  <a:pt x="3805" y="1902"/>
                </a:lnTo>
                <a:lnTo>
                  <a:pt x="1902" y="3804"/>
                </a:ln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rgbClr val="F2F2F2"/>
              </a:gs>
              <a:gs pos="100000">
                <a:srgbClr val="F2F2F2"/>
              </a:gs>
            </a:gsLst>
            <a:lin ang="7800000" scaled="0"/>
          </a:gradFill>
          <a:ln cap="flat" cmpd="sng" w="1587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76200" rotWithShape="0" algn="tr" dir="8100000" dist="3810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33"/>
          <p:cNvSpPr/>
          <p:nvPr/>
        </p:nvSpPr>
        <p:spPr>
          <a:xfrm>
            <a:off x="2872179" y="1233139"/>
            <a:ext cx="1352590" cy="1352234"/>
          </a:xfrm>
          <a:custGeom>
            <a:rect b="b" l="l" r="r" t="t"/>
            <a:pathLst>
              <a:path extrusionOk="0" h="3804" w="3805">
                <a:moveTo>
                  <a:pt x="1902" y="3804"/>
                </a:moveTo>
                <a:lnTo>
                  <a:pt x="0" y="1902"/>
                </a:lnTo>
                <a:lnTo>
                  <a:pt x="1902" y="0"/>
                </a:lnTo>
                <a:lnTo>
                  <a:pt x="3805" y="1902"/>
                </a:lnTo>
                <a:lnTo>
                  <a:pt x="1902" y="3804"/>
                </a:ln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33"/>
          <p:cNvSpPr/>
          <p:nvPr/>
        </p:nvSpPr>
        <p:spPr>
          <a:xfrm>
            <a:off x="2872179" y="1530851"/>
            <a:ext cx="1352590" cy="1352234"/>
          </a:xfrm>
          <a:custGeom>
            <a:rect b="b" l="l" r="r" t="t"/>
            <a:pathLst>
              <a:path extrusionOk="0" h="3804" w="3805">
                <a:moveTo>
                  <a:pt x="1902" y="3804"/>
                </a:moveTo>
                <a:lnTo>
                  <a:pt x="0" y="1902"/>
                </a:lnTo>
                <a:lnTo>
                  <a:pt x="1902" y="0"/>
                </a:lnTo>
                <a:lnTo>
                  <a:pt x="3805" y="1902"/>
                </a:lnTo>
                <a:lnTo>
                  <a:pt x="1902" y="3804"/>
                </a:ln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rgbClr val="F2F2F2"/>
              </a:gs>
              <a:gs pos="100000">
                <a:srgbClr val="F2F2F2"/>
              </a:gs>
            </a:gsLst>
            <a:lin ang="7800000" scaled="0"/>
          </a:gradFill>
          <a:ln cap="flat" cmpd="sng" w="1587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76200" rotWithShape="0" algn="tr" dir="8100000" dist="3810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33"/>
          <p:cNvSpPr/>
          <p:nvPr/>
        </p:nvSpPr>
        <p:spPr>
          <a:xfrm>
            <a:off x="4943191" y="1210825"/>
            <a:ext cx="1352590" cy="1352234"/>
          </a:xfrm>
          <a:custGeom>
            <a:rect b="b" l="l" r="r" t="t"/>
            <a:pathLst>
              <a:path extrusionOk="0" h="3804" w="3805">
                <a:moveTo>
                  <a:pt x="1902" y="3804"/>
                </a:moveTo>
                <a:lnTo>
                  <a:pt x="0" y="1902"/>
                </a:lnTo>
                <a:lnTo>
                  <a:pt x="1902" y="0"/>
                </a:lnTo>
                <a:lnTo>
                  <a:pt x="3805" y="1902"/>
                </a:lnTo>
                <a:lnTo>
                  <a:pt x="1902" y="3804"/>
                </a:ln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33"/>
          <p:cNvSpPr/>
          <p:nvPr/>
        </p:nvSpPr>
        <p:spPr>
          <a:xfrm>
            <a:off x="4943191" y="1508537"/>
            <a:ext cx="1352590" cy="1352234"/>
          </a:xfrm>
          <a:custGeom>
            <a:rect b="b" l="l" r="r" t="t"/>
            <a:pathLst>
              <a:path extrusionOk="0" h="3804" w="3805">
                <a:moveTo>
                  <a:pt x="1902" y="3804"/>
                </a:moveTo>
                <a:lnTo>
                  <a:pt x="0" y="1902"/>
                </a:lnTo>
                <a:lnTo>
                  <a:pt x="1902" y="0"/>
                </a:lnTo>
                <a:lnTo>
                  <a:pt x="3805" y="1902"/>
                </a:lnTo>
                <a:lnTo>
                  <a:pt x="1902" y="3804"/>
                </a:ln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rgbClr val="F2F2F2"/>
              </a:gs>
              <a:gs pos="100000">
                <a:srgbClr val="F2F2F2"/>
              </a:gs>
            </a:gsLst>
            <a:lin ang="7800000" scaled="0"/>
          </a:gradFill>
          <a:ln cap="flat" cmpd="sng" w="1587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76200" rotWithShape="0" algn="tr" dir="8100000" dist="3810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33"/>
          <p:cNvSpPr/>
          <p:nvPr/>
        </p:nvSpPr>
        <p:spPr>
          <a:xfrm>
            <a:off x="6888740" y="1236910"/>
            <a:ext cx="1352590" cy="1352234"/>
          </a:xfrm>
          <a:custGeom>
            <a:rect b="b" l="l" r="r" t="t"/>
            <a:pathLst>
              <a:path extrusionOk="0" h="3804" w="3805">
                <a:moveTo>
                  <a:pt x="1902" y="3804"/>
                </a:moveTo>
                <a:lnTo>
                  <a:pt x="0" y="1902"/>
                </a:lnTo>
                <a:lnTo>
                  <a:pt x="1902" y="0"/>
                </a:lnTo>
                <a:lnTo>
                  <a:pt x="3805" y="1902"/>
                </a:lnTo>
                <a:lnTo>
                  <a:pt x="1902" y="3804"/>
                </a:ln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33"/>
          <p:cNvSpPr/>
          <p:nvPr/>
        </p:nvSpPr>
        <p:spPr>
          <a:xfrm>
            <a:off x="6888740" y="1534622"/>
            <a:ext cx="1352590" cy="1352234"/>
          </a:xfrm>
          <a:custGeom>
            <a:rect b="b" l="l" r="r" t="t"/>
            <a:pathLst>
              <a:path extrusionOk="0" h="3804" w="3805">
                <a:moveTo>
                  <a:pt x="1902" y="3804"/>
                </a:moveTo>
                <a:lnTo>
                  <a:pt x="0" y="1902"/>
                </a:lnTo>
                <a:lnTo>
                  <a:pt x="1902" y="0"/>
                </a:lnTo>
                <a:lnTo>
                  <a:pt x="3805" y="1902"/>
                </a:lnTo>
                <a:lnTo>
                  <a:pt x="1902" y="3804"/>
                </a:ln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rgbClr val="F2F2F2"/>
              </a:gs>
              <a:gs pos="100000">
                <a:srgbClr val="F2F2F2"/>
              </a:gs>
            </a:gsLst>
            <a:lin ang="7800000" scaled="0"/>
          </a:gradFill>
          <a:ln cap="flat" cmpd="sng" w="1587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76200" rotWithShape="0" algn="tr" dir="8100000" dist="3810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7" name="Google Shape;307;p33"/>
          <p:cNvGrpSpPr/>
          <p:nvPr/>
        </p:nvGrpSpPr>
        <p:grpSpPr>
          <a:xfrm>
            <a:off x="7448540" y="2028537"/>
            <a:ext cx="232990" cy="297964"/>
            <a:chOff x="1605186" y="572440"/>
            <a:chExt cx="563562" cy="720725"/>
          </a:xfrm>
        </p:grpSpPr>
        <p:sp>
          <p:nvSpPr>
            <p:cNvPr id="308" name="Google Shape;308;p33"/>
            <p:cNvSpPr/>
            <p:nvPr/>
          </p:nvSpPr>
          <p:spPr>
            <a:xfrm>
              <a:off x="1814736" y="572440"/>
              <a:ext cx="142875" cy="720725"/>
            </a:xfrm>
            <a:custGeom>
              <a:rect b="b" l="l" r="r" t="t"/>
              <a:pathLst>
                <a:path extrusionOk="0" h="321" w="64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0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1605186" y="1012177"/>
              <a:ext cx="141288" cy="280988"/>
            </a:xfrm>
            <a:custGeom>
              <a:rect b="b" l="l" r="r" t="t"/>
              <a:pathLst>
                <a:path extrusionOk="0" h="125" w="63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0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2025873" y="804215"/>
              <a:ext cx="142875" cy="488950"/>
            </a:xfrm>
            <a:custGeom>
              <a:rect b="b" l="l" r="r" t="t"/>
              <a:pathLst>
                <a:path extrusionOk="0" h="218" w="64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0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1" name="Google Shape;311;p33"/>
          <p:cNvGrpSpPr/>
          <p:nvPr/>
        </p:nvGrpSpPr>
        <p:grpSpPr>
          <a:xfrm>
            <a:off x="3414917" y="2062589"/>
            <a:ext cx="267114" cy="264358"/>
            <a:chOff x="6967126" y="4092464"/>
            <a:chExt cx="453105" cy="448433"/>
          </a:xfrm>
        </p:grpSpPr>
        <p:sp>
          <p:nvSpPr>
            <p:cNvPr id="312" name="Google Shape;312;p33"/>
            <p:cNvSpPr/>
            <p:nvPr/>
          </p:nvSpPr>
          <p:spPr>
            <a:xfrm>
              <a:off x="6967126" y="4343773"/>
              <a:ext cx="453105" cy="197124"/>
            </a:xfrm>
            <a:custGeom>
              <a:rect b="b" l="l" r="r" t="t"/>
              <a:pathLst>
                <a:path extrusionOk="0" h="89" w="205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0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6967126" y="4092464"/>
              <a:ext cx="453105" cy="260652"/>
            </a:xfrm>
            <a:custGeom>
              <a:rect b="b" l="l" r="r" t="t"/>
              <a:pathLst>
                <a:path extrusionOk="0" h="118" w="205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0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4" name="Google Shape;314;p33"/>
          <p:cNvGrpSpPr/>
          <p:nvPr/>
        </p:nvGrpSpPr>
        <p:grpSpPr>
          <a:xfrm>
            <a:off x="5414023" y="1997650"/>
            <a:ext cx="411132" cy="312379"/>
            <a:chOff x="4268086" y="4221191"/>
            <a:chExt cx="509646" cy="387231"/>
          </a:xfrm>
        </p:grpSpPr>
        <p:sp>
          <p:nvSpPr>
            <p:cNvPr id="315" name="Google Shape;315;p33"/>
            <p:cNvSpPr/>
            <p:nvPr/>
          </p:nvSpPr>
          <p:spPr>
            <a:xfrm>
              <a:off x="4268086" y="4273030"/>
              <a:ext cx="337890" cy="335392"/>
            </a:xfrm>
            <a:custGeom>
              <a:rect b="b" l="l" r="r" t="t"/>
              <a:pathLst>
                <a:path extrusionOk="0" h="227" w="229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4577871" y="4221191"/>
              <a:ext cx="199861" cy="199861"/>
            </a:xfrm>
            <a:custGeom>
              <a:rect b="b" l="l" r="r" t="t"/>
              <a:pathLst>
                <a:path extrusionOk="0" h="135" w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7" name="Google Shape;317;p33"/>
          <p:cNvGrpSpPr/>
          <p:nvPr/>
        </p:nvGrpSpPr>
        <p:grpSpPr>
          <a:xfrm>
            <a:off x="1556972" y="2134256"/>
            <a:ext cx="275048" cy="263050"/>
            <a:chOff x="1004888" y="993775"/>
            <a:chExt cx="2438400" cy="2332038"/>
          </a:xfrm>
        </p:grpSpPr>
        <p:sp>
          <p:nvSpPr>
            <p:cNvPr id="318" name="Google Shape;318;p33"/>
            <p:cNvSpPr/>
            <p:nvPr/>
          </p:nvSpPr>
          <p:spPr>
            <a:xfrm>
              <a:off x="1898651" y="2670175"/>
              <a:ext cx="655638" cy="655638"/>
            </a:xfrm>
            <a:custGeom>
              <a:rect b="b" l="l" r="r" t="t"/>
              <a:pathLst>
                <a:path extrusionOk="0" h="413" w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0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1004888" y="993775"/>
              <a:ext cx="2438400" cy="1774825"/>
            </a:xfrm>
            <a:custGeom>
              <a:rect b="b" l="l" r="r" t="t"/>
              <a:pathLst>
                <a:path extrusionOk="0" h="1774825" w="2438400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0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0" name="Google Shape;320;p33"/>
          <p:cNvSpPr/>
          <p:nvPr/>
        </p:nvSpPr>
        <p:spPr>
          <a:xfrm>
            <a:off x="1696135" y="3028714"/>
            <a:ext cx="0" cy="371024"/>
          </a:xfrm>
          <a:custGeom>
            <a:rect b="b" l="l" r="r" t="t"/>
            <a:pathLst>
              <a:path extrusionOk="0" h="861237" w="120000">
                <a:moveTo>
                  <a:pt x="0" y="0"/>
                </a:moveTo>
                <a:lnTo>
                  <a:pt x="0" y="861237"/>
                </a:lnTo>
              </a:path>
            </a:pathLst>
          </a:custGeom>
          <a:noFill/>
          <a:ln cap="flat" cmpd="sng" w="12700">
            <a:solidFill>
              <a:srgbClr val="7F7F7F"/>
            </a:solidFill>
            <a:prstDash val="dash"/>
            <a:miter lim="800000"/>
            <a:headEnd len="med" w="med" type="oval"/>
            <a:tailEnd len="med" w="med" type="oval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33"/>
          <p:cNvSpPr/>
          <p:nvPr/>
        </p:nvSpPr>
        <p:spPr>
          <a:xfrm>
            <a:off x="3559867" y="3051028"/>
            <a:ext cx="0" cy="371024"/>
          </a:xfrm>
          <a:custGeom>
            <a:rect b="b" l="l" r="r" t="t"/>
            <a:pathLst>
              <a:path extrusionOk="0" h="861237" w="120000">
                <a:moveTo>
                  <a:pt x="0" y="0"/>
                </a:moveTo>
                <a:lnTo>
                  <a:pt x="0" y="861237"/>
                </a:lnTo>
              </a:path>
            </a:pathLst>
          </a:custGeom>
          <a:noFill/>
          <a:ln cap="flat" cmpd="sng" w="12700">
            <a:solidFill>
              <a:srgbClr val="7F7F7F"/>
            </a:solidFill>
            <a:prstDash val="dash"/>
            <a:miter lim="800000"/>
            <a:headEnd len="med" w="med" type="oval"/>
            <a:tailEnd len="med" w="med" type="oval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33"/>
          <p:cNvSpPr/>
          <p:nvPr/>
        </p:nvSpPr>
        <p:spPr>
          <a:xfrm>
            <a:off x="5617127" y="3028714"/>
            <a:ext cx="0" cy="371024"/>
          </a:xfrm>
          <a:custGeom>
            <a:rect b="b" l="l" r="r" t="t"/>
            <a:pathLst>
              <a:path extrusionOk="0" h="861237" w="120000">
                <a:moveTo>
                  <a:pt x="0" y="0"/>
                </a:moveTo>
                <a:lnTo>
                  <a:pt x="0" y="861237"/>
                </a:lnTo>
              </a:path>
            </a:pathLst>
          </a:custGeom>
          <a:noFill/>
          <a:ln cap="flat" cmpd="sng" w="12700">
            <a:solidFill>
              <a:srgbClr val="7F7F7F"/>
            </a:solidFill>
            <a:prstDash val="dash"/>
            <a:miter lim="800000"/>
            <a:headEnd len="med" w="med" type="oval"/>
            <a:tailEnd len="med" w="med" type="oval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33"/>
          <p:cNvSpPr/>
          <p:nvPr/>
        </p:nvSpPr>
        <p:spPr>
          <a:xfrm>
            <a:off x="7569668" y="3054799"/>
            <a:ext cx="0" cy="371024"/>
          </a:xfrm>
          <a:custGeom>
            <a:rect b="b" l="l" r="r" t="t"/>
            <a:pathLst>
              <a:path extrusionOk="0" h="861237" w="120000">
                <a:moveTo>
                  <a:pt x="0" y="0"/>
                </a:moveTo>
                <a:lnTo>
                  <a:pt x="0" y="861237"/>
                </a:lnTo>
              </a:path>
            </a:pathLst>
          </a:custGeom>
          <a:noFill/>
          <a:ln cap="flat" cmpd="sng" w="12700">
            <a:solidFill>
              <a:srgbClr val="7F7F7F"/>
            </a:solidFill>
            <a:prstDash val="dash"/>
            <a:miter lim="800000"/>
            <a:headEnd len="med" w="med" type="oval"/>
            <a:tailEnd len="med" w="med" type="oval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33"/>
          <p:cNvSpPr txBox="1"/>
          <p:nvPr/>
        </p:nvSpPr>
        <p:spPr>
          <a:xfrm>
            <a:off x="696371" y="3641966"/>
            <a:ext cx="192283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Scenario1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訪客使用者操作</a:t>
            </a:r>
            <a:endParaRPr sz="15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3"/>
          <p:cNvSpPr txBox="1"/>
          <p:nvPr/>
        </p:nvSpPr>
        <p:spPr>
          <a:xfrm>
            <a:off x="2654907" y="3643875"/>
            <a:ext cx="180992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Scenario2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一般會員操作</a:t>
            </a:r>
            <a:endParaRPr sz="15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3"/>
          <p:cNvSpPr txBox="1"/>
          <p:nvPr/>
        </p:nvSpPr>
        <p:spPr>
          <a:xfrm>
            <a:off x="4582978" y="3627170"/>
            <a:ext cx="197870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Scenario3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商店管理者操作</a:t>
            </a:r>
            <a:endParaRPr sz="15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3"/>
          <p:cNvSpPr txBox="1"/>
          <p:nvPr/>
        </p:nvSpPr>
        <p:spPr>
          <a:xfrm>
            <a:off x="6691271" y="3621561"/>
            <a:ext cx="193451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Scenario4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商場管理者操作</a:t>
            </a:r>
            <a:endParaRPr sz="15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8" name="Google Shape;328;p33"/>
          <p:cNvGrpSpPr/>
          <p:nvPr/>
        </p:nvGrpSpPr>
        <p:grpSpPr>
          <a:xfrm>
            <a:off x="584118" y="542200"/>
            <a:ext cx="1486542" cy="521697"/>
            <a:chOff x="349800" y="270579"/>
            <a:chExt cx="1486542" cy="521697"/>
          </a:xfrm>
        </p:grpSpPr>
        <p:sp>
          <p:nvSpPr>
            <p:cNvPr id="329" name="Google Shape;329;p33"/>
            <p:cNvSpPr txBox="1"/>
            <p:nvPr/>
          </p:nvSpPr>
          <p:spPr>
            <a:xfrm>
              <a:off x="349811" y="270579"/>
              <a:ext cx="14307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B3649"/>
                  </a:solidFill>
                  <a:latin typeface="Arial"/>
                  <a:ea typeface="Arial"/>
                  <a:cs typeface="Arial"/>
                  <a:sym typeface="Arial"/>
                </a:rPr>
                <a:t>使用情境</a:t>
              </a:r>
              <a:r>
                <a:rPr b="1" lang="en-US" sz="1200">
                  <a:solidFill>
                    <a:srgbClr val="2B3649"/>
                  </a:solidFill>
                </a:rPr>
                <a:t>-</a:t>
              </a:r>
              <a:r>
                <a:rPr b="1" lang="en-US" sz="1000">
                  <a:solidFill>
                    <a:srgbClr val="2B3649"/>
                  </a:solidFill>
                </a:rPr>
                <a:t>已完成</a:t>
              </a:r>
              <a:endParaRPr b="1" sz="10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3"/>
            <p:cNvSpPr txBox="1"/>
            <p:nvPr/>
          </p:nvSpPr>
          <p:spPr>
            <a:xfrm>
              <a:off x="349800" y="547081"/>
              <a:ext cx="1486542" cy="24519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-US" sz="1050">
                  <a:solidFill>
                    <a:srgbClr val="2B3649"/>
                  </a:solidFill>
                  <a:latin typeface="Calibri"/>
                  <a:ea typeface="Calibri"/>
                  <a:cs typeface="Calibri"/>
                  <a:sym typeface="Calibri"/>
                </a:rPr>
                <a:t>COMPLETED </a:t>
              </a:r>
              <a:r>
                <a:rPr lang="en-US" sz="1050">
                  <a:solidFill>
                    <a:srgbClr val="2B3649"/>
                  </a:solidFill>
                  <a:latin typeface="Calibri"/>
                  <a:ea typeface="Calibri"/>
                  <a:cs typeface="Calibri"/>
                  <a:sym typeface="Calibri"/>
                </a:rPr>
                <a:t>SCENARIOS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34"/>
          <p:cNvGrpSpPr/>
          <p:nvPr/>
        </p:nvGrpSpPr>
        <p:grpSpPr>
          <a:xfrm>
            <a:off x="503050" y="447675"/>
            <a:ext cx="2767996" cy="864874"/>
            <a:chOff x="503050" y="447675"/>
            <a:chExt cx="2767996" cy="864874"/>
          </a:xfrm>
        </p:grpSpPr>
        <p:sp>
          <p:nvSpPr>
            <p:cNvPr id="337" name="Google Shape;337;p34"/>
            <p:cNvSpPr/>
            <p:nvPr/>
          </p:nvSpPr>
          <p:spPr>
            <a:xfrm>
              <a:off x="503050" y="447675"/>
              <a:ext cx="793000" cy="708818"/>
            </a:xfrm>
            <a:custGeom>
              <a:rect b="b" l="l" r="r" t="t"/>
              <a:pathLst>
                <a:path extrusionOk="0" h="3804" w="3805">
                  <a:moveTo>
                    <a:pt x="1902" y="3804"/>
                  </a:moveTo>
                  <a:lnTo>
                    <a:pt x="0" y="1902"/>
                  </a:lnTo>
                  <a:lnTo>
                    <a:pt x="1902" y="0"/>
                  </a:lnTo>
                  <a:lnTo>
                    <a:pt x="3805" y="1902"/>
                  </a:lnTo>
                  <a:lnTo>
                    <a:pt x="1902" y="3804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34"/>
            <p:cNvSpPr/>
            <p:nvPr/>
          </p:nvSpPr>
          <p:spPr>
            <a:xfrm>
              <a:off x="503050" y="603730"/>
              <a:ext cx="793000" cy="708818"/>
            </a:xfrm>
            <a:custGeom>
              <a:rect b="b" l="l" r="r" t="t"/>
              <a:pathLst>
                <a:path extrusionOk="0" h="3804" w="3805">
                  <a:moveTo>
                    <a:pt x="1902" y="3804"/>
                  </a:moveTo>
                  <a:lnTo>
                    <a:pt x="0" y="1902"/>
                  </a:lnTo>
                  <a:lnTo>
                    <a:pt x="1902" y="0"/>
                  </a:lnTo>
                  <a:lnTo>
                    <a:pt x="3805" y="1902"/>
                  </a:lnTo>
                  <a:lnTo>
                    <a:pt x="1902" y="3804"/>
                  </a:lnTo>
                  <a:close/>
                </a:path>
              </a:pathLst>
            </a:custGeom>
            <a:gradFill>
              <a:gsLst>
                <a:gs pos="0">
                  <a:srgbClr val="E2DDE1"/>
                </a:gs>
                <a:gs pos="76000">
                  <a:srgbClr val="F2F2F2"/>
                </a:gs>
                <a:gs pos="100000">
                  <a:srgbClr val="F2F2F2"/>
                </a:gs>
              </a:gsLst>
              <a:lin ang="7799903" scaled="0"/>
            </a:gradFill>
            <a:ln cap="flat" cmpd="sng" w="1587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76200" rotWithShape="0" algn="tr" dir="8100000" dist="38100">
                <a:srgbClr val="000000">
                  <a:alpha val="3176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9" name="Google Shape;339;p34"/>
            <p:cNvGrpSpPr/>
            <p:nvPr/>
          </p:nvGrpSpPr>
          <p:grpSpPr>
            <a:xfrm>
              <a:off x="818894" y="931794"/>
              <a:ext cx="161178" cy="138057"/>
              <a:chOff x="1004888" y="993775"/>
              <a:chExt cx="2438400" cy="2332038"/>
            </a:xfrm>
          </p:grpSpPr>
          <p:sp>
            <p:nvSpPr>
              <p:cNvPr id="340" name="Google Shape;340;p34"/>
              <p:cNvSpPr/>
              <p:nvPr/>
            </p:nvSpPr>
            <p:spPr>
              <a:xfrm>
                <a:off x="1898651" y="2670175"/>
                <a:ext cx="655638" cy="655638"/>
              </a:xfrm>
              <a:custGeom>
                <a:rect b="b" l="l" r="r" t="t"/>
                <a:pathLst>
                  <a:path extrusionOk="0" h="413" w="413">
                    <a:moveTo>
                      <a:pt x="206" y="413"/>
                    </a:moveTo>
                    <a:lnTo>
                      <a:pt x="0" y="0"/>
                    </a:lnTo>
                    <a:lnTo>
                      <a:pt x="413" y="0"/>
                    </a:lnTo>
                    <a:lnTo>
                      <a:pt x="206" y="413"/>
                    </a:lnTo>
                    <a:close/>
                  </a:path>
                </a:pathLst>
              </a:custGeom>
              <a:gradFill>
                <a:gsLst>
                  <a:gs pos="0">
                    <a:srgbClr val="2B3649"/>
                  </a:gs>
                  <a:gs pos="11000">
                    <a:srgbClr val="2B3649"/>
                  </a:gs>
                  <a:gs pos="100000">
                    <a:srgbClr val="3B4A62"/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13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34"/>
              <p:cNvSpPr/>
              <p:nvPr/>
            </p:nvSpPr>
            <p:spPr>
              <a:xfrm>
                <a:off x="1004888" y="993775"/>
                <a:ext cx="2438400" cy="1774825"/>
              </a:xfrm>
              <a:custGeom>
                <a:rect b="b" l="l" r="r" t="t"/>
                <a:pathLst>
                  <a:path extrusionOk="0" h="1774825" w="2438400">
                    <a:moveTo>
                      <a:pt x="290196" y="0"/>
                    </a:moveTo>
                    <a:cubicBezTo>
                      <a:pt x="2151973" y="0"/>
                      <a:pt x="2151973" y="0"/>
                      <a:pt x="2151973" y="0"/>
                    </a:cubicBezTo>
                    <a:cubicBezTo>
                      <a:pt x="2310262" y="0"/>
                      <a:pt x="2438400" y="128119"/>
                      <a:pt x="2438400" y="286384"/>
                    </a:cubicBezTo>
                    <a:lnTo>
                      <a:pt x="2438400" y="1484673"/>
                    </a:lnTo>
                    <a:cubicBezTo>
                      <a:pt x="2438400" y="1646706"/>
                      <a:pt x="2310262" y="1774825"/>
                      <a:pt x="2151973" y="1774825"/>
                    </a:cubicBezTo>
                    <a:cubicBezTo>
                      <a:pt x="290196" y="1774825"/>
                      <a:pt x="290196" y="1774825"/>
                      <a:pt x="290196" y="1774825"/>
                    </a:cubicBezTo>
                    <a:cubicBezTo>
                      <a:pt x="131907" y="1774825"/>
                      <a:pt x="0" y="1646706"/>
                      <a:pt x="0" y="1484673"/>
                    </a:cubicBezTo>
                    <a:cubicBezTo>
                      <a:pt x="0" y="286384"/>
                      <a:pt x="0" y="286384"/>
                      <a:pt x="0" y="286384"/>
                    </a:cubicBezTo>
                    <a:cubicBezTo>
                      <a:pt x="0" y="128119"/>
                      <a:pt x="131907" y="0"/>
                      <a:pt x="290196" y="0"/>
                    </a:cubicBezTo>
                    <a:close/>
                    <a:moveTo>
                      <a:pt x="471488" y="425450"/>
                    </a:moveTo>
                    <a:lnTo>
                      <a:pt x="471488" y="598488"/>
                    </a:lnTo>
                    <a:lnTo>
                      <a:pt x="1971676" y="598488"/>
                    </a:lnTo>
                    <a:lnTo>
                      <a:pt x="1971676" y="425450"/>
                    </a:lnTo>
                    <a:lnTo>
                      <a:pt x="471488" y="425450"/>
                    </a:lnTo>
                    <a:close/>
                    <a:moveTo>
                      <a:pt x="471488" y="801688"/>
                    </a:moveTo>
                    <a:lnTo>
                      <a:pt x="471488" y="971551"/>
                    </a:lnTo>
                    <a:lnTo>
                      <a:pt x="1971676" y="971551"/>
                    </a:lnTo>
                    <a:lnTo>
                      <a:pt x="1971676" y="801688"/>
                    </a:lnTo>
                    <a:lnTo>
                      <a:pt x="471488" y="801688"/>
                    </a:lnTo>
                    <a:close/>
                    <a:moveTo>
                      <a:pt x="471488" y="1174750"/>
                    </a:moveTo>
                    <a:lnTo>
                      <a:pt x="471488" y="1347788"/>
                    </a:lnTo>
                    <a:lnTo>
                      <a:pt x="1971676" y="1347788"/>
                    </a:lnTo>
                    <a:lnTo>
                      <a:pt x="1971676" y="1174750"/>
                    </a:lnTo>
                    <a:lnTo>
                      <a:pt x="471488" y="1174750"/>
                    </a:lnTo>
                    <a:close/>
                  </a:path>
                </a:pathLst>
              </a:custGeom>
              <a:gradFill>
                <a:gsLst>
                  <a:gs pos="0">
                    <a:srgbClr val="2B3649"/>
                  </a:gs>
                  <a:gs pos="11000">
                    <a:srgbClr val="2B3649"/>
                  </a:gs>
                  <a:gs pos="100000">
                    <a:srgbClr val="3B4A62"/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13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42" name="Google Shape;342;p34"/>
            <p:cNvSpPr txBox="1"/>
            <p:nvPr/>
          </p:nvSpPr>
          <p:spPr>
            <a:xfrm>
              <a:off x="1348346" y="567141"/>
              <a:ext cx="19227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500">
                  <a:solidFill>
                    <a:srgbClr val="2B3649"/>
                  </a:solidFill>
                  <a:latin typeface="Arial"/>
                  <a:ea typeface="Arial"/>
                  <a:cs typeface="Arial"/>
                  <a:sym typeface="Arial"/>
                </a:rPr>
                <a:t>Scenario1</a:t>
              </a:r>
              <a:endParaRPr/>
            </a:p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訪客使用者操作</a:t>
              </a:r>
              <a:endParaRPr sz="15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3" name="Google Shape;343;p34"/>
          <p:cNvSpPr txBox="1"/>
          <p:nvPr/>
        </p:nvSpPr>
        <p:spPr>
          <a:xfrm>
            <a:off x="1007300" y="1572350"/>
            <a:ext cx="2962200" cy="21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瀏覽所有商店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瀏覽所有商品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✓"/>
            </a:pPr>
            <a:r>
              <a:rPr lang="en-US">
                <a:solidFill>
                  <a:schemeClr val="dk1"/>
                </a:solidFill>
              </a:rPr>
              <a:t>搜尋商店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✓"/>
            </a:pPr>
            <a:r>
              <a:rPr lang="en-US">
                <a:solidFill>
                  <a:schemeClr val="dk1"/>
                </a:solidFill>
              </a:rPr>
              <a:t>將商品加入購物車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✓"/>
            </a:pPr>
            <a:r>
              <a:rPr lang="en-US">
                <a:solidFill>
                  <a:schemeClr val="dk1"/>
                </a:solidFill>
              </a:rPr>
              <a:t>於購物車編輯購買商品數量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註冊會員</a:t>
            </a:r>
            <a:endParaRPr/>
          </a:p>
        </p:txBody>
      </p:sp>
      <p:grpSp>
        <p:nvGrpSpPr>
          <p:cNvPr id="344" name="Google Shape;344;p34"/>
          <p:cNvGrpSpPr/>
          <p:nvPr/>
        </p:nvGrpSpPr>
        <p:grpSpPr>
          <a:xfrm>
            <a:off x="4382850" y="447675"/>
            <a:ext cx="2767996" cy="864874"/>
            <a:chOff x="503050" y="447675"/>
            <a:chExt cx="2767996" cy="864874"/>
          </a:xfrm>
        </p:grpSpPr>
        <p:sp>
          <p:nvSpPr>
            <p:cNvPr id="345" name="Google Shape;345;p34"/>
            <p:cNvSpPr/>
            <p:nvPr/>
          </p:nvSpPr>
          <p:spPr>
            <a:xfrm>
              <a:off x="503050" y="447675"/>
              <a:ext cx="793000" cy="708818"/>
            </a:xfrm>
            <a:custGeom>
              <a:rect b="b" l="l" r="r" t="t"/>
              <a:pathLst>
                <a:path extrusionOk="0" h="3804" w="3805">
                  <a:moveTo>
                    <a:pt x="1902" y="3804"/>
                  </a:moveTo>
                  <a:lnTo>
                    <a:pt x="0" y="1902"/>
                  </a:lnTo>
                  <a:lnTo>
                    <a:pt x="1902" y="0"/>
                  </a:lnTo>
                  <a:lnTo>
                    <a:pt x="3805" y="1902"/>
                  </a:lnTo>
                  <a:lnTo>
                    <a:pt x="1902" y="3804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503050" y="603730"/>
              <a:ext cx="793000" cy="708818"/>
            </a:xfrm>
            <a:custGeom>
              <a:rect b="b" l="l" r="r" t="t"/>
              <a:pathLst>
                <a:path extrusionOk="0" h="3804" w="3805">
                  <a:moveTo>
                    <a:pt x="1902" y="3804"/>
                  </a:moveTo>
                  <a:lnTo>
                    <a:pt x="0" y="1902"/>
                  </a:lnTo>
                  <a:lnTo>
                    <a:pt x="1902" y="0"/>
                  </a:lnTo>
                  <a:lnTo>
                    <a:pt x="3805" y="1902"/>
                  </a:lnTo>
                  <a:lnTo>
                    <a:pt x="1902" y="3804"/>
                  </a:lnTo>
                  <a:close/>
                </a:path>
              </a:pathLst>
            </a:custGeom>
            <a:gradFill>
              <a:gsLst>
                <a:gs pos="0">
                  <a:srgbClr val="E2DDE1"/>
                </a:gs>
                <a:gs pos="76000">
                  <a:srgbClr val="F2F2F2"/>
                </a:gs>
                <a:gs pos="100000">
                  <a:srgbClr val="F2F2F2"/>
                </a:gs>
              </a:gsLst>
              <a:lin ang="7799903" scaled="0"/>
            </a:gradFill>
            <a:ln cap="flat" cmpd="sng" w="1587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76200" rotWithShape="0" algn="tr" dir="8100000" dist="38100">
                <a:srgbClr val="000000">
                  <a:alpha val="3176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34"/>
            <p:cNvSpPr txBox="1"/>
            <p:nvPr/>
          </p:nvSpPr>
          <p:spPr>
            <a:xfrm>
              <a:off x="1348346" y="567141"/>
              <a:ext cx="19227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500">
                  <a:solidFill>
                    <a:srgbClr val="2B3649"/>
                  </a:solidFill>
                </a:rPr>
                <a:t>Scenario2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一般會員操作</a:t>
              </a:r>
              <a:endParaRPr sz="1500">
                <a:solidFill>
                  <a:srgbClr val="7F7F7F"/>
                </a:solidFill>
              </a:endParaRPr>
            </a:p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rgbClr val="2B3649"/>
                </a:solidFill>
              </a:endParaRPr>
            </a:p>
          </p:txBody>
        </p:sp>
      </p:grpSp>
      <p:grpSp>
        <p:nvGrpSpPr>
          <p:cNvPr id="348" name="Google Shape;348;p34"/>
          <p:cNvGrpSpPr/>
          <p:nvPr/>
        </p:nvGrpSpPr>
        <p:grpSpPr>
          <a:xfrm>
            <a:off x="4678278" y="845682"/>
            <a:ext cx="223607" cy="217445"/>
            <a:chOff x="6967126" y="4092464"/>
            <a:chExt cx="453105" cy="448433"/>
          </a:xfrm>
        </p:grpSpPr>
        <p:sp>
          <p:nvSpPr>
            <p:cNvPr id="349" name="Google Shape;349;p34"/>
            <p:cNvSpPr/>
            <p:nvPr/>
          </p:nvSpPr>
          <p:spPr>
            <a:xfrm>
              <a:off x="6967126" y="4343773"/>
              <a:ext cx="453105" cy="197124"/>
            </a:xfrm>
            <a:custGeom>
              <a:rect b="b" l="l" r="r" t="t"/>
              <a:pathLst>
                <a:path extrusionOk="0" h="89" w="205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6967126" y="4092464"/>
              <a:ext cx="453105" cy="260652"/>
            </a:xfrm>
            <a:custGeom>
              <a:rect b="b" l="l" r="r" t="t"/>
              <a:pathLst>
                <a:path extrusionOk="0" h="118" w="205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1" name="Google Shape;351;p34"/>
          <p:cNvSpPr txBox="1"/>
          <p:nvPr/>
        </p:nvSpPr>
        <p:spPr>
          <a:xfrm>
            <a:off x="4860050" y="1572350"/>
            <a:ext cx="3712800" cy="27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✓"/>
            </a:pPr>
            <a:r>
              <a:rPr lang="en-US">
                <a:solidFill>
                  <a:schemeClr val="dk1"/>
                </a:solidFill>
              </a:rPr>
              <a:t>瀏覽所有商店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✓"/>
            </a:pPr>
            <a:r>
              <a:rPr lang="en-US">
                <a:solidFill>
                  <a:schemeClr val="dk1"/>
                </a:solidFill>
              </a:rPr>
              <a:t>瀏覽所有商品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✓"/>
            </a:pPr>
            <a:r>
              <a:rPr lang="en-US">
                <a:solidFill>
                  <a:schemeClr val="dk1"/>
                </a:solidFill>
              </a:rPr>
              <a:t>搜尋商店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✓"/>
            </a:pPr>
            <a:r>
              <a:rPr lang="en-US">
                <a:solidFill>
                  <a:schemeClr val="dk1"/>
                </a:solidFill>
              </a:rPr>
              <a:t>將商品加入購物車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✓"/>
            </a:pPr>
            <a:r>
              <a:rPr lang="en-US">
                <a:solidFill>
                  <a:schemeClr val="dk1"/>
                </a:solidFill>
              </a:rPr>
              <a:t>於購物車編輯購買商品數量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登入會員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✓"/>
            </a:pPr>
            <a:r>
              <a:rPr lang="en-US">
                <a:solidFill>
                  <a:schemeClr val="dk1"/>
                </a:solidFill>
              </a:rPr>
              <a:t>結帳前可以選擇優惠券、付款方式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進行結帳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追蹤訂單狀態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查看歷史訂單紀錄以及重新訂購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給予訂單評價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357;p35"/>
          <p:cNvGrpSpPr/>
          <p:nvPr/>
        </p:nvGrpSpPr>
        <p:grpSpPr>
          <a:xfrm>
            <a:off x="503050" y="447675"/>
            <a:ext cx="2767996" cy="864874"/>
            <a:chOff x="503050" y="447675"/>
            <a:chExt cx="2767996" cy="864874"/>
          </a:xfrm>
        </p:grpSpPr>
        <p:sp>
          <p:nvSpPr>
            <p:cNvPr id="358" name="Google Shape;358;p35"/>
            <p:cNvSpPr/>
            <p:nvPr/>
          </p:nvSpPr>
          <p:spPr>
            <a:xfrm>
              <a:off x="503050" y="447675"/>
              <a:ext cx="793000" cy="708818"/>
            </a:xfrm>
            <a:custGeom>
              <a:rect b="b" l="l" r="r" t="t"/>
              <a:pathLst>
                <a:path extrusionOk="0" h="3804" w="3805">
                  <a:moveTo>
                    <a:pt x="1902" y="3804"/>
                  </a:moveTo>
                  <a:lnTo>
                    <a:pt x="0" y="1902"/>
                  </a:lnTo>
                  <a:lnTo>
                    <a:pt x="1902" y="0"/>
                  </a:lnTo>
                  <a:lnTo>
                    <a:pt x="3805" y="1902"/>
                  </a:lnTo>
                  <a:lnTo>
                    <a:pt x="1902" y="3804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503050" y="603730"/>
              <a:ext cx="793000" cy="708818"/>
            </a:xfrm>
            <a:custGeom>
              <a:rect b="b" l="l" r="r" t="t"/>
              <a:pathLst>
                <a:path extrusionOk="0" h="3804" w="3805">
                  <a:moveTo>
                    <a:pt x="1902" y="3804"/>
                  </a:moveTo>
                  <a:lnTo>
                    <a:pt x="0" y="1902"/>
                  </a:lnTo>
                  <a:lnTo>
                    <a:pt x="1902" y="0"/>
                  </a:lnTo>
                  <a:lnTo>
                    <a:pt x="3805" y="1902"/>
                  </a:lnTo>
                  <a:lnTo>
                    <a:pt x="1902" y="3804"/>
                  </a:lnTo>
                  <a:close/>
                </a:path>
              </a:pathLst>
            </a:custGeom>
            <a:gradFill>
              <a:gsLst>
                <a:gs pos="0">
                  <a:srgbClr val="E2DDE1"/>
                </a:gs>
                <a:gs pos="76000">
                  <a:srgbClr val="F2F2F2"/>
                </a:gs>
                <a:gs pos="100000">
                  <a:srgbClr val="F2F2F2"/>
                </a:gs>
              </a:gsLst>
              <a:lin ang="7799903" scaled="0"/>
            </a:gradFill>
            <a:ln cap="flat" cmpd="sng" w="1587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76200" rotWithShape="0" algn="tr" dir="8100000" dist="38100">
                <a:srgbClr val="000000">
                  <a:alpha val="3176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35"/>
            <p:cNvSpPr txBox="1"/>
            <p:nvPr/>
          </p:nvSpPr>
          <p:spPr>
            <a:xfrm>
              <a:off x="1348346" y="567141"/>
              <a:ext cx="19227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b="1" lang="en-US" sz="1500">
                  <a:solidFill>
                    <a:srgbClr val="2B3649"/>
                  </a:solidFill>
                </a:rPr>
                <a:t>Scenario3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商店管理者操作</a:t>
              </a:r>
              <a:endParaRPr sz="1500">
                <a:solidFill>
                  <a:srgbClr val="7F7F7F"/>
                </a:solidFill>
              </a:endParaRPr>
            </a:p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rgbClr val="2B3649"/>
                </a:solidFill>
              </a:endParaRPr>
            </a:p>
          </p:txBody>
        </p:sp>
      </p:grpSp>
      <p:grpSp>
        <p:nvGrpSpPr>
          <p:cNvPr id="361" name="Google Shape;361;p35"/>
          <p:cNvGrpSpPr/>
          <p:nvPr/>
        </p:nvGrpSpPr>
        <p:grpSpPr>
          <a:xfrm>
            <a:off x="745254" y="845600"/>
            <a:ext cx="309100" cy="233307"/>
            <a:chOff x="4268086" y="4221191"/>
            <a:chExt cx="509646" cy="387231"/>
          </a:xfrm>
        </p:grpSpPr>
        <p:sp>
          <p:nvSpPr>
            <p:cNvPr id="362" name="Google Shape;362;p35"/>
            <p:cNvSpPr/>
            <p:nvPr/>
          </p:nvSpPr>
          <p:spPr>
            <a:xfrm>
              <a:off x="4268086" y="4273030"/>
              <a:ext cx="337890" cy="335392"/>
            </a:xfrm>
            <a:custGeom>
              <a:rect b="b" l="l" r="r" t="t"/>
              <a:pathLst>
                <a:path extrusionOk="0" h="227" w="229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4577871" y="4221191"/>
              <a:ext cx="199861" cy="199861"/>
            </a:xfrm>
            <a:custGeom>
              <a:rect b="b" l="l" r="r" t="t"/>
              <a:pathLst>
                <a:path extrusionOk="0" h="135" w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4" name="Google Shape;364;p35"/>
          <p:cNvGrpSpPr/>
          <p:nvPr/>
        </p:nvGrpSpPr>
        <p:grpSpPr>
          <a:xfrm>
            <a:off x="4394200" y="447675"/>
            <a:ext cx="2767996" cy="864874"/>
            <a:chOff x="503050" y="447675"/>
            <a:chExt cx="2767996" cy="864874"/>
          </a:xfrm>
        </p:grpSpPr>
        <p:sp>
          <p:nvSpPr>
            <p:cNvPr id="365" name="Google Shape;365;p35"/>
            <p:cNvSpPr/>
            <p:nvPr/>
          </p:nvSpPr>
          <p:spPr>
            <a:xfrm>
              <a:off x="503050" y="447675"/>
              <a:ext cx="793000" cy="708818"/>
            </a:xfrm>
            <a:custGeom>
              <a:rect b="b" l="l" r="r" t="t"/>
              <a:pathLst>
                <a:path extrusionOk="0" h="3804" w="3805">
                  <a:moveTo>
                    <a:pt x="1902" y="3804"/>
                  </a:moveTo>
                  <a:lnTo>
                    <a:pt x="0" y="1902"/>
                  </a:lnTo>
                  <a:lnTo>
                    <a:pt x="1902" y="0"/>
                  </a:lnTo>
                  <a:lnTo>
                    <a:pt x="3805" y="1902"/>
                  </a:lnTo>
                  <a:lnTo>
                    <a:pt x="1902" y="3804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503050" y="603730"/>
              <a:ext cx="793000" cy="708818"/>
            </a:xfrm>
            <a:custGeom>
              <a:rect b="b" l="l" r="r" t="t"/>
              <a:pathLst>
                <a:path extrusionOk="0" h="3804" w="3805">
                  <a:moveTo>
                    <a:pt x="1902" y="3804"/>
                  </a:moveTo>
                  <a:lnTo>
                    <a:pt x="0" y="1902"/>
                  </a:lnTo>
                  <a:lnTo>
                    <a:pt x="1902" y="0"/>
                  </a:lnTo>
                  <a:lnTo>
                    <a:pt x="3805" y="1902"/>
                  </a:lnTo>
                  <a:lnTo>
                    <a:pt x="1902" y="3804"/>
                  </a:lnTo>
                  <a:close/>
                </a:path>
              </a:pathLst>
            </a:custGeom>
            <a:gradFill>
              <a:gsLst>
                <a:gs pos="0">
                  <a:srgbClr val="E2DDE1"/>
                </a:gs>
                <a:gs pos="76000">
                  <a:srgbClr val="F2F2F2"/>
                </a:gs>
                <a:gs pos="100000">
                  <a:srgbClr val="F2F2F2"/>
                </a:gs>
              </a:gsLst>
              <a:lin ang="7799903" scaled="0"/>
            </a:gradFill>
            <a:ln cap="flat" cmpd="sng" w="15875">
              <a:solidFill>
                <a:srgbClr val="F2F2F2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76200" rotWithShape="0" algn="tr" dir="8100000" dist="38100">
                <a:srgbClr val="000000">
                  <a:alpha val="3176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35"/>
            <p:cNvSpPr txBox="1"/>
            <p:nvPr/>
          </p:nvSpPr>
          <p:spPr>
            <a:xfrm>
              <a:off x="1348346" y="567141"/>
              <a:ext cx="19227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500">
                  <a:solidFill>
                    <a:srgbClr val="2B3649"/>
                  </a:solidFill>
                </a:rPr>
                <a:t>Scenario4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商場管理者操作</a:t>
              </a:r>
              <a:endParaRPr sz="1500">
                <a:solidFill>
                  <a:srgbClr val="7F7F7F"/>
                </a:solidFill>
              </a:endParaRPr>
            </a:p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rgbClr val="2B3649"/>
                </a:solidFill>
              </a:endParaRPr>
            </a:p>
          </p:txBody>
        </p:sp>
      </p:grpSp>
      <p:grpSp>
        <p:nvGrpSpPr>
          <p:cNvPr id="368" name="Google Shape;368;p35"/>
          <p:cNvGrpSpPr/>
          <p:nvPr/>
        </p:nvGrpSpPr>
        <p:grpSpPr>
          <a:xfrm>
            <a:off x="4690915" y="845735"/>
            <a:ext cx="190371" cy="225082"/>
            <a:chOff x="1605186" y="572440"/>
            <a:chExt cx="563562" cy="720725"/>
          </a:xfrm>
        </p:grpSpPr>
        <p:sp>
          <p:nvSpPr>
            <p:cNvPr id="369" name="Google Shape;369;p35"/>
            <p:cNvSpPr/>
            <p:nvPr/>
          </p:nvSpPr>
          <p:spPr>
            <a:xfrm>
              <a:off x="1814736" y="572440"/>
              <a:ext cx="142875" cy="720725"/>
            </a:xfrm>
            <a:custGeom>
              <a:rect b="b" l="l" r="r" t="t"/>
              <a:pathLst>
                <a:path extrusionOk="0" h="321" w="64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1605186" y="1012177"/>
              <a:ext cx="141288" cy="280988"/>
            </a:xfrm>
            <a:custGeom>
              <a:rect b="b" l="l" r="r" t="t"/>
              <a:pathLst>
                <a:path extrusionOk="0" h="125" w="63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2025873" y="804215"/>
              <a:ext cx="142875" cy="488950"/>
            </a:xfrm>
            <a:custGeom>
              <a:rect b="b" l="l" r="r" t="t"/>
              <a:pathLst>
                <a:path extrusionOk="0" h="218" w="64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6" scaled="0"/>
            </a:gra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13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2" name="Google Shape;372;p35"/>
          <p:cNvSpPr txBox="1"/>
          <p:nvPr/>
        </p:nvSpPr>
        <p:spPr>
          <a:xfrm>
            <a:off x="811600" y="2098375"/>
            <a:ext cx="3469200" cy="21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上架新商品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編輯商品(如修改、售完、下架)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✓"/>
            </a:pPr>
            <a:r>
              <a:rPr lang="en-US">
                <a:solidFill>
                  <a:schemeClr val="dk1"/>
                </a:solidFill>
              </a:rPr>
              <a:t>編輯訂單狀態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3" name="Google Shape;373;p35"/>
          <p:cNvSpPr txBox="1"/>
          <p:nvPr/>
        </p:nvSpPr>
        <p:spPr>
          <a:xfrm>
            <a:off x="4848375" y="2034000"/>
            <a:ext cx="3722700" cy="21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✓"/>
            </a:pPr>
            <a:r>
              <a:rPr lang="en-US"/>
              <a:t>新增與移除商店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能夠建立與管理各個使用者的權限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✓"/>
            </a:pPr>
            <a:r>
              <a:rPr lang="en-US"/>
              <a:t>封鎖不良顧客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檢視各個商店的營業額</a:t>
            </a:r>
            <a:r>
              <a:rPr lang="en-US"/>
              <a:t>狀況(圖表)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99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6"/>
          <p:cNvSpPr/>
          <p:nvPr/>
        </p:nvSpPr>
        <p:spPr>
          <a:xfrm>
            <a:off x="1837291" y="1448448"/>
            <a:ext cx="5469418" cy="2284102"/>
          </a:xfrm>
          <a:prstGeom prst="rect">
            <a:avLst/>
          </a:pr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36"/>
          <p:cNvSpPr/>
          <p:nvPr/>
        </p:nvSpPr>
        <p:spPr>
          <a:xfrm>
            <a:off x="2009994" y="1619987"/>
            <a:ext cx="5124012" cy="1941024"/>
          </a:xfrm>
          <a:prstGeom prst="rect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36"/>
          <p:cNvSpPr txBox="1"/>
          <p:nvPr/>
        </p:nvSpPr>
        <p:spPr>
          <a:xfrm>
            <a:off x="2248491" y="1956707"/>
            <a:ext cx="1120820" cy="1419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625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05</a:t>
            </a:r>
            <a:endParaRPr sz="8625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83" name="Google Shape;383;p36"/>
          <p:cNvSpPr txBox="1"/>
          <p:nvPr/>
        </p:nvSpPr>
        <p:spPr>
          <a:xfrm>
            <a:off x="3647050" y="2187700"/>
            <a:ext cx="3231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lt1"/>
                </a:solidFill>
              </a:rPr>
              <a:t>Functional Dependencies</a:t>
            </a:r>
            <a:endParaRPr b="1" sz="2900">
              <a:solidFill>
                <a:schemeClr val="lt1"/>
              </a:solidFill>
            </a:endParaRPr>
          </a:p>
        </p:txBody>
      </p:sp>
      <p:cxnSp>
        <p:nvCxnSpPr>
          <p:cNvPr id="384" name="Google Shape;384;p36"/>
          <p:cNvCxnSpPr/>
          <p:nvPr/>
        </p:nvCxnSpPr>
        <p:spPr>
          <a:xfrm>
            <a:off x="3414334" y="2187701"/>
            <a:ext cx="0" cy="934549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7"/>
          <p:cNvSpPr/>
          <p:nvPr/>
        </p:nvSpPr>
        <p:spPr>
          <a:xfrm>
            <a:off x="8143891" y="628873"/>
            <a:ext cx="617536" cy="709241"/>
          </a:xfrm>
          <a:custGeom>
            <a:rect b="b" l="l" r="r" t="t"/>
            <a:pathLst>
              <a:path extrusionOk="0" h="185" w="162">
                <a:moveTo>
                  <a:pt x="0" y="185"/>
                </a:moveTo>
                <a:cubicBezTo>
                  <a:pt x="66" y="171"/>
                  <a:pt x="66" y="171"/>
                  <a:pt x="66" y="171"/>
                </a:cubicBezTo>
                <a:cubicBezTo>
                  <a:pt x="60" y="160"/>
                  <a:pt x="60" y="160"/>
                  <a:pt x="60" y="160"/>
                </a:cubicBezTo>
                <a:cubicBezTo>
                  <a:pt x="111" y="124"/>
                  <a:pt x="147" y="69"/>
                  <a:pt x="161" y="8"/>
                </a:cubicBezTo>
                <a:cubicBezTo>
                  <a:pt x="162" y="4"/>
                  <a:pt x="159" y="1"/>
                  <a:pt x="156" y="0"/>
                </a:cubicBezTo>
                <a:cubicBezTo>
                  <a:pt x="156" y="0"/>
                  <a:pt x="155" y="0"/>
                  <a:pt x="155" y="0"/>
                </a:cubicBezTo>
                <a:cubicBezTo>
                  <a:pt x="152" y="0"/>
                  <a:pt x="150" y="2"/>
                  <a:pt x="149" y="5"/>
                </a:cubicBezTo>
                <a:cubicBezTo>
                  <a:pt x="136" y="63"/>
                  <a:pt x="102" y="114"/>
                  <a:pt x="54" y="149"/>
                </a:cubicBezTo>
                <a:cubicBezTo>
                  <a:pt x="50" y="140"/>
                  <a:pt x="50" y="140"/>
                  <a:pt x="50" y="140"/>
                </a:cubicBezTo>
                <a:lnTo>
                  <a:pt x="0" y="185"/>
                </a:ln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139700" rotWithShape="0" algn="t" dir="5400000" dist="1016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37"/>
          <p:cNvSpPr txBox="1"/>
          <p:nvPr/>
        </p:nvSpPr>
        <p:spPr>
          <a:xfrm>
            <a:off x="580400" y="504000"/>
            <a:ext cx="2317500" cy="2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1200">
                <a:solidFill>
                  <a:srgbClr val="2B3649"/>
                </a:solidFill>
              </a:rPr>
              <a:t>Functional Dependencies</a:t>
            </a:r>
            <a:endParaRPr b="1" sz="1200">
              <a:solidFill>
                <a:srgbClr val="2B364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2" name="Google Shape;392;p37"/>
          <p:cNvPicPr preferRelativeResize="0"/>
          <p:nvPr/>
        </p:nvPicPr>
        <p:blipFill rotWithShape="1">
          <a:blip r:embed="rId3">
            <a:alphaModFix/>
          </a:blip>
          <a:srcRect b="45234" l="0" r="0" t="-38"/>
          <a:stretch/>
        </p:blipFill>
        <p:spPr>
          <a:xfrm>
            <a:off x="431425" y="838700"/>
            <a:ext cx="4527575" cy="361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37"/>
          <p:cNvPicPr preferRelativeResize="0"/>
          <p:nvPr/>
        </p:nvPicPr>
        <p:blipFill rotWithShape="1">
          <a:blip r:embed="rId3">
            <a:alphaModFix/>
          </a:blip>
          <a:srcRect b="39" l="0" r="26019" t="56206"/>
          <a:stretch/>
        </p:blipFill>
        <p:spPr>
          <a:xfrm>
            <a:off x="5300375" y="1392512"/>
            <a:ext cx="2910512" cy="2509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990" y="4364"/>
            <a:ext cx="9144001" cy="5139137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38"/>
          <p:cNvSpPr/>
          <p:nvPr/>
        </p:nvSpPr>
        <p:spPr>
          <a:xfrm>
            <a:off x="1837291" y="1448448"/>
            <a:ext cx="5469300" cy="2284200"/>
          </a:xfrm>
          <a:prstGeom prst="rect">
            <a:avLst/>
          </a:pr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6" scaled="0"/>
          </a:gradFill>
          <a:ln>
            <a:noFill/>
          </a:ln>
          <a:effectLst>
            <a:outerShdw blurRad="444500" rotWithShape="0" algn="tl" dir="2700000" dist="2540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38"/>
          <p:cNvSpPr/>
          <p:nvPr/>
        </p:nvSpPr>
        <p:spPr>
          <a:xfrm>
            <a:off x="2009994" y="1619987"/>
            <a:ext cx="5124000" cy="1941000"/>
          </a:xfrm>
          <a:prstGeom prst="rect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44500" rotWithShape="0" algn="tl" dir="2700000" dist="2540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38"/>
          <p:cNvSpPr txBox="1"/>
          <p:nvPr/>
        </p:nvSpPr>
        <p:spPr>
          <a:xfrm>
            <a:off x="2248491" y="1956707"/>
            <a:ext cx="1120800" cy="1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625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06</a:t>
            </a:r>
            <a:endParaRPr sz="8625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403" name="Google Shape;403;p38"/>
          <p:cNvSpPr txBox="1"/>
          <p:nvPr/>
        </p:nvSpPr>
        <p:spPr>
          <a:xfrm>
            <a:off x="3683613" y="2307774"/>
            <a:ext cx="3001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lt1"/>
                </a:solidFill>
              </a:rPr>
              <a:t>成果展示	</a:t>
            </a:r>
            <a:endParaRPr b="1" sz="3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38"/>
          <p:cNvSpPr txBox="1"/>
          <p:nvPr/>
        </p:nvSpPr>
        <p:spPr>
          <a:xfrm>
            <a:off x="3683613" y="2846662"/>
            <a:ext cx="31788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Project Demo</a:t>
            </a:r>
            <a:endParaRPr/>
          </a:p>
        </p:txBody>
      </p:sp>
      <p:cxnSp>
        <p:nvCxnSpPr>
          <p:cNvPr id="405" name="Google Shape;405;p38"/>
          <p:cNvCxnSpPr/>
          <p:nvPr/>
        </p:nvCxnSpPr>
        <p:spPr>
          <a:xfrm>
            <a:off x="3414334" y="2187701"/>
            <a:ext cx="0" cy="934500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1"/>
          <p:cNvSpPr/>
          <p:nvPr/>
        </p:nvSpPr>
        <p:spPr>
          <a:xfrm>
            <a:off x="2247900" y="317447"/>
            <a:ext cx="6585462" cy="451297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rotWithShape="0" algn="tl" dir="2700000" dist="635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" name="Google Shape;93;p21"/>
          <p:cNvGrpSpPr/>
          <p:nvPr/>
        </p:nvGrpSpPr>
        <p:grpSpPr>
          <a:xfrm>
            <a:off x="847214" y="921051"/>
            <a:ext cx="2284474" cy="1181762"/>
            <a:chOff x="944370" y="632414"/>
            <a:chExt cx="2981065" cy="1542110"/>
          </a:xfrm>
        </p:grpSpPr>
        <p:sp>
          <p:nvSpPr>
            <p:cNvPr id="94" name="Google Shape;94;p21"/>
            <p:cNvSpPr/>
            <p:nvPr/>
          </p:nvSpPr>
          <p:spPr>
            <a:xfrm>
              <a:off x="1065396" y="632414"/>
              <a:ext cx="2860039" cy="1542110"/>
            </a:xfrm>
            <a:prstGeom prst="rect">
              <a:avLst/>
            </a:pr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2700000" scaled="0"/>
            </a:gradFill>
            <a:ln>
              <a:noFill/>
            </a:ln>
            <a:effectLst>
              <a:outerShdw blurRad="444500" rotWithShape="0" algn="tl" dir="2700000" dist="2540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1"/>
            <p:cNvSpPr/>
            <p:nvPr/>
          </p:nvSpPr>
          <p:spPr>
            <a:xfrm>
              <a:off x="1194797" y="749939"/>
              <a:ext cx="2601237" cy="1307060"/>
            </a:xfrm>
            <a:prstGeom prst="rect">
              <a:avLst/>
            </a:prstGeom>
            <a:noFill/>
            <a:ln cap="flat" cmpd="sng" w="254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444500" rotWithShape="0" algn="tl" dir="2700000" dist="2540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21"/>
            <p:cNvSpPr txBox="1"/>
            <p:nvPr/>
          </p:nvSpPr>
          <p:spPr>
            <a:xfrm>
              <a:off x="944370" y="1388963"/>
              <a:ext cx="2792383" cy="6426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CONTENT</a:t>
              </a:r>
              <a:endPara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1"/>
            <p:cNvSpPr txBox="1"/>
            <p:nvPr/>
          </p:nvSpPr>
          <p:spPr>
            <a:xfrm>
              <a:off x="2229307" y="849517"/>
              <a:ext cx="1490820" cy="6827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目錄</a:t>
              </a:r>
              <a:endParaRPr b="1" i="0" sz="28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cxnSp>
          <p:nvCxnSpPr>
            <p:cNvPr id="98" name="Google Shape;98;p21"/>
            <p:cNvCxnSpPr/>
            <p:nvPr/>
          </p:nvCxnSpPr>
          <p:spPr>
            <a:xfrm flipH="1" rot="5400000">
              <a:off x="2113755" y="1100764"/>
              <a:ext cx="313392" cy="189148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99" name="Google Shape;99;p21"/>
          <p:cNvGrpSpPr/>
          <p:nvPr/>
        </p:nvGrpSpPr>
        <p:grpSpPr>
          <a:xfrm>
            <a:off x="3790873" y="377423"/>
            <a:ext cx="4362703" cy="525838"/>
            <a:chOff x="4029943" y="1538652"/>
            <a:chExt cx="4362703" cy="525838"/>
          </a:xfrm>
        </p:grpSpPr>
        <p:sp>
          <p:nvSpPr>
            <p:cNvPr id="100" name="Google Shape;100;p21"/>
            <p:cNvSpPr txBox="1"/>
            <p:nvPr/>
          </p:nvSpPr>
          <p:spPr>
            <a:xfrm>
              <a:off x="4912278" y="1548145"/>
              <a:ext cx="2457450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 u="none" cap="none" strike="noStrike">
                  <a:solidFill>
                    <a:srgbClr val="2B3649"/>
                  </a:solidFill>
                  <a:latin typeface="Arial"/>
                  <a:ea typeface="Arial"/>
                  <a:cs typeface="Arial"/>
                  <a:sym typeface="Arial"/>
                </a:rPr>
                <a:t>專題成員</a:t>
              </a:r>
              <a:endParaRPr b="1" sz="1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1"/>
            <p:cNvSpPr txBox="1"/>
            <p:nvPr/>
          </p:nvSpPr>
          <p:spPr>
            <a:xfrm>
              <a:off x="4912278" y="1838723"/>
              <a:ext cx="3480368" cy="22576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rgbClr val="2B3649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Project members</a:t>
              </a:r>
              <a:endParaRPr/>
            </a:p>
          </p:txBody>
        </p:sp>
        <p:sp>
          <p:nvSpPr>
            <p:cNvPr id="102" name="Google Shape;102;p21"/>
            <p:cNvSpPr txBox="1"/>
            <p:nvPr/>
          </p:nvSpPr>
          <p:spPr>
            <a:xfrm>
              <a:off x="4029943" y="1538652"/>
              <a:ext cx="792107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2B3649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2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3" name="Google Shape;103;p21"/>
            <p:cNvCxnSpPr/>
            <p:nvPr/>
          </p:nvCxnSpPr>
          <p:spPr>
            <a:xfrm>
              <a:off x="4811268" y="1579134"/>
              <a:ext cx="0" cy="465435"/>
            </a:xfrm>
            <a:prstGeom prst="straightConnector1">
              <a:avLst/>
            </a:prstGeom>
            <a:noFill/>
            <a:ln cap="flat" cmpd="sng" w="25400">
              <a:solidFill>
                <a:srgbClr val="3B4A6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04" name="Google Shape;104;p21"/>
          <p:cNvGrpSpPr/>
          <p:nvPr/>
        </p:nvGrpSpPr>
        <p:grpSpPr>
          <a:xfrm>
            <a:off x="3798305" y="1145939"/>
            <a:ext cx="4532745" cy="524428"/>
            <a:chOff x="4029943" y="1538652"/>
            <a:chExt cx="4532745" cy="524428"/>
          </a:xfrm>
        </p:grpSpPr>
        <p:sp>
          <p:nvSpPr>
            <p:cNvPr id="105" name="Google Shape;105;p21"/>
            <p:cNvSpPr txBox="1"/>
            <p:nvPr/>
          </p:nvSpPr>
          <p:spPr>
            <a:xfrm>
              <a:off x="4912288" y="1548138"/>
              <a:ext cx="3650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2B3649"/>
                  </a:solidFill>
                </a:rPr>
                <a:t>ER Model 及 </a:t>
              </a:r>
              <a:r>
                <a:rPr b="1" lang="en-US" sz="1600">
                  <a:solidFill>
                    <a:srgbClr val="2B3649"/>
                  </a:solidFill>
                </a:rPr>
                <a:t>Database Schema</a:t>
              </a:r>
              <a:r>
                <a:rPr b="1" lang="en-US" sz="1600">
                  <a:solidFill>
                    <a:srgbClr val="2B3649"/>
                  </a:solidFill>
                </a:rPr>
                <a:t> 更新</a:t>
              </a:r>
              <a:endParaRPr b="1" sz="16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1"/>
            <p:cNvSpPr txBox="1"/>
            <p:nvPr/>
          </p:nvSpPr>
          <p:spPr>
            <a:xfrm>
              <a:off x="4912278" y="1838723"/>
              <a:ext cx="3480368" cy="22435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rgbClr val="2B3649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ER Model &amp; </a:t>
              </a:r>
              <a:r>
                <a:rPr lang="en-US" sz="825">
                  <a:solidFill>
                    <a:srgbClr val="2B3649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Database Schema</a:t>
              </a:r>
              <a:r>
                <a:rPr lang="en-US" sz="825">
                  <a:solidFill>
                    <a:srgbClr val="2B3649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 modification</a:t>
              </a:r>
              <a:endParaRPr sz="825">
                <a:solidFill>
                  <a:srgbClr val="2B3649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7" name="Google Shape;107;p21"/>
            <p:cNvSpPr txBox="1"/>
            <p:nvPr/>
          </p:nvSpPr>
          <p:spPr>
            <a:xfrm>
              <a:off x="4029943" y="1538652"/>
              <a:ext cx="792107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2B3649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2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8" name="Google Shape;108;p21"/>
            <p:cNvCxnSpPr/>
            <p:nvPr/>
          </p:nvCxnSpPr>
          <p:spPr>
            <a:xfrm>
              <a:off x="4811268" y="1579134"/>
              <a:ext cx="0" cy="465435"/>
            </a:xfrm>
            <a:prstGeom prst="straightConnector1">
              <a:avLst/>
            </a:prstGeom>
            <a:noFill/>
            <a:ln cap="flat" cmpd="sng" w="25400">
              <a:solidFill>
                <a:srgbClr val="3B4A6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09" name="Google Shape;109;p21"/>
          <p:cNvGrpSpPr/>
          <p:nvPr/>
        </p:nvGrpSpPr>
        <p:grpSpPr>
          <a:xfrm>
            <a:off x="3790873" y="1920242"/>
            <a:ext cx="4362703" cy="524428"/>
            <a:chOff x="4029943" y="1538652"/>
            <a:chExt cx="4362703" cy="524428"/>
          </a:xfrm>
        </p:grpSpPr>
        <p:sp>
          <p:nvSpPr>
            <p:cNvPr id="110" name="Google Shape;110;p21"/>
            <p:cNvSpPr txBox="1"/>
            <p:nvPr/>
          </p:nvSpPr>
          <p:spPr>
            <a:xfrm>
              <a:off x="4912269" y="1548135"/>
              <a:ext cx="2723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B3649"/>
                  </a:solidFill>
                </a:rPr>
                <a:t>SQL 應用範例</a:t>
              </a:r>
              <a:endParaRPr b="1" sz="1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1"/>
            <p:cNvSpPr txBox="1"/>
            <p:nvPr/>
          </p:nvSpPr>
          <p:spPr>
            <a:xfrm>
              <a:off x="4912278" y="1838723"/>
              <a:ext cx="3480368" cy="22435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825">
                  <a:solidFill>
                    <a:srgbClr val="2B3649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SQL examples</a:t>
              </a:r>
              <a:endParaRPr/>
            </a:p>
          </p:txBody>
        </p:sp>
        <p:sp>
          <p:nvSpPr>
            <p:cNvPr id="112" name="Google Shape;112;p21"/>
            <p:cNvSpPr txBox="1"/>
            <p:nvPr/>
          </p:nvSpPr>
          <p:spPr>
            <a:xfrm>
              <a:off x="4029943" y="1538652"/>
              <a:ext cx="792107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2B3649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2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3" name="Google Shape;113;p21"/>
            <p:cNvCxnSpPr/>
            <p:nvPr/>
          </p:nvCxnSpPr>
          <p:spPr>
            <a:xfrm>
              <a:off x="4811268" y="1579134"/>
              <a:ext cx="0" cy="465435"/>
            </a:xfrm>
            <a:prstGeom prst="straightConnector1">
              <a:avLst/>
            </a:prstGeom>
            <a:noFill/>
            <a:ln cap="flat" cmpd="sng" w="25400">
              <a:solidFill>
                <a:srgbClr val="3B4A6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14" name="Google Shape;114;p21"/>
          <p:cNvGrpSpPr/>
          <p:nvPr/>
        </p:nvGrpSpPr>
        <p:grpSpPr>
          <a:xfrm>
            <a:off x="3790873" y="2691723"/>
            <a:ext cx="4362703" cy="537124"/>
            <a:chOff x="4029943" y="1538652"/>
            <a:chExt cx="4362703" cy="537124"/>
          </a:xfrm>
        </p:grpSpPr>
        <p:sp>
          <p:nvSpPr>
            <p:cNvPr id="115" name="Google Shape;115;p21"/>
            <p:cNvSpPr txBox="1"/>
            <p:nvPr/>
          </p:nvSpPr>
          <p:spPr>
            <a:xfrm>
              <a:off x="4912278" y="1548145"/>
              <a:ext cx="2457450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B3649"/>
                  </a:solidFill>
                </a:rPr>
                <a:t>使用情境 - </a:t>
              </a:r>
              <a:r>
                <a:rPr b="1" lang="en-US" sz="1500">
                  <a:solidFill>
                    <a:srgbClr val="2B3649"/>
                  </a:solidFill>
                </a:rPr>
                <a:t>已完成</a:t>
              </a:r>
              <a:endParaRPr b="1" sz="15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1"/>
            <p:cNvSpPr txBox="1"/>
            <p:nvPr/>
          </p:nvSpPr>
          <p:spPr>
            <a:xfrm>
              <a:off x="4912278" y="1838723"/>
              <a:ext cx="3480368" cy="2370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rgbClr val="2B3649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Completed Scenarios</a:t>
              </a:r>
              <a:endParaRPr sz="825">
                <a:solidFill>
                  <a:srgbClr val="2B3649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7" name="Google Shape;117;p21"/>
            <p:cNvSpPr txBox="1"/>
            <p:nvPr/>
          </p:nvSpPr>
          <p:spPr>
            <a:xfrm>
              <a:off x="4029943" y="1538652"/>
              <a:ext cx="792107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2B3649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2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8" name="Google Shape;118;p21"/>
            <p:cNvCxnSpPr/>
            <p:nvPr/>
          </p:nvCxnSpPr>
          <p:spPr>
            <a:xfrm>
              <a:off x="4811268" y="1579134"/>
              <a:ext cx="0" cy="465435"/>
            </a:xfrm>
            <a:prstGeom prst="straightConnector1">
              <a:avLst/>
            </a:prstGeom>
            <a:noFill/>
            <a:ln cap="flat" cmpd="sng" w="25400">
              <a:solidFill>
                <a:srgbClr val="3B4A6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19" name="Google Shape;119;p21"/>
          <p:cNvGrpSpPr/>
          <p:nvPr/>
        </p:nvGrpSpPr>
        <p:grpSpPr>
          <a:xfrm>
            <a:off x="3798335" y="3420093"/>
            <a:ext cx="4362635" cy="524471"/>
            <a:chOff x="4029943" y="1538652"/>
            <a:chExt cx="4362635" cy="524471"/>
          </a:xfrm>
        </p:grpSpPr>
        <p:sp>
          <p:nvSpPr>
            <p:cNvPr id="120" name="Google Shape;120;p21"/>
            <p:cNvSpPr txBox="1"/>
            <p:nvPr/>
          </p:nvSpPr>
          <p:spPr>
            <a:xfrm>
              <a:off x="4912270" y="1627134"/>
              <a:ext cx="3171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B3649"/>
                  </a:solidFill>
                </a:rPr>
                <a:t>Functional Dependencies</a:t>
              </a:r>
              <a:endParaRPr b="1" sz="1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1"/>
            <p:cNvSpPr txBox="1"/>
            <p:nvPr/>
          </p:nvSpPr>
          <p:spPr>
            <a:xfrm>
              <a:off x="4912278" y="1838723"/>
              <a:ext cx="3480300" cy="22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1"/>
            <p:cNvSpPr txBox="1"/>
            <p:nvPr/>
          </p:nvSpPr>
          <p:spPr>
            <a:xfrm>
              <a:off x="4029943" y="1538652"/>
              <a:ext cx="792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2B3649"/>
                  </a:solidFill>
                  <a:latin typeface="Arial"/>
                  <a:ea typeface="Arial"/>
                  <a:cs typeface="Arial"/>
                  <a:sym typeface="Arial"/>
                </a:rPr>
                <a:t>05</a:t>
              </a:r>
              <a:endParaRPr sz="2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3" name="Google Shape;123;p21"/>
            <p:cNvCxnSpPr/>
            <p:nvPr/>
          </p:nvCxnSpPr>
          <p:spPr>
            <a:xfrm>
              <a:off x="4811268" y="1579134"/>
              <a:ext cx="0" cy="465300"/>
            </a:xfrm>
            <a:prstGeom prst="straightConnector1">
              <a:avLst/>
            </a:prstGeom>
            <a:noFill/>
            <a:ln cap="flat" cmpd="sng" w="25400">
              <a:solidFill>
                <a:srgbClr val="3B4A6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24" name="Google Shape;124;p21"/>
          <p:cNvGrpSpPr/>
          <p:nvPr/>
        </p:nvGrpSpPr>
        <p:grpSpPr>
          <a:xfrm>
            <a:off x="3798335" y="4135818"/>
            <a:ext cx="4362635" cy="524471"/>
            <a:chOff x="4029943" y="1538652"/>
            <a:chExt cx="4362635" cy="524471"/>
          </a:xfrm>
        </p:grpSpPr>
        <p:sp>
          <p:nvSpPr>
            <p:cNvPr id="125" name="Google Shape;125;p21"/>
            <p:cNvSpPr txBox="1"/>
            <p:nvPr/>
          </p:nvSpPr>
          <p:spPr>
            <a:xfrm>
              <a:off x="4912270" y="1548134"/>
              <a:ext cx="3171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B3649"/>
                  </a:solidFill>
                </a:rPr>
                <a:t>成果展示</a:t>
              </a:r>
              <a:endParaRPr b="1" sz="1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1"/>
            <p:cNvSpPr txBox="1"/>
            <p:nvPr/>
          </p:nvSpPr>
          <p:spPr>
            <a:xfrm>
              <a:off x="4912278" y="1838723"/>
              <a:ext cx="3480300" cy="22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rgbClr val="2B3649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Project Demo</a:t>
              </a:r>
              <a:endParaRPr/>
            </a:p>
          </p:txBody>
        </p:sp>
        <p:sp>
          <p:nvSpPr>
            <p:cNvPr id="127" name="Google Shape;127;p21"/>
            <p:cNvSpPr txBox="1"/>
            <p:nvPr/>
          </p:nvSpPr>
          <p:spPr>
            <a:xfrm>
              <a:off x="4029943" y="1538652"/>
              <a:ext cx="792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rgbClr val="2B3649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r>
                <a:rPr lang="en-US" sz="2800">
                  <a:solidFill>
                    <a:srgbClr val="2B3649"/>
                  </a:solidFill>
                </a:rPr>
                <a:t>6</a:t>
              </a:r>
              <a:endParaRPr sz="2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8" name="Google Shape;128;p21"/>
            <p:cNvCxnSpPr/>
            <p:nvPr/>
          </p:nvCxnSpPr>
          <p:spPr>
            <a:xfrm>
              <a:off x="4811268" y="1579134"/>
              <a:ext cx="0" cy="465300"/>
            </a:xfrm>
            <a:prstGeom prst="straightConnector1">
              <a:avLst/>
            </a:prstGeom>
            <a:noFill/>
            <a:ln cap="flat" cmpd="sng" w="25400">
              <a:solidFill>
                <a:srgbClr val="3B4A6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9"/>
          <p:cNvSpPr txBox="1"/>
          <p:nvPr/>
        </p:nvSpPr>
        <p:spPr>
          <a:xfrm>
            <a:off x="1254825" y="1329350"/>
            <a:ext cx="70692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非會員使用者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u="sng">
                <a:solidFill>
                  <a:schemeClr val="hlink"/>
                </a:solidFill>
                <a:hlinkClick r:id="rId3"/>
              </a:rPr>
              <a:t>https://youtu.be/ZA9aH1XE3s4</a:t>
            </a:r>
            <a:r>
              <a:rPr lang="en-US" sz="2300"/>
              <a:t> 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申請會員下訂單 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u="sng">
                <a:solidFill>
                  <a:schemeClr val="hlink"/>
                </a:solidFill>
                <a:hlinkClick r:id="rId4"/>
              </a:rPr>
              <a:t>https://youtu.be/kAIIq0J3KVk</a:t>
            </a:r>
            <a:r>
              <a:rPr lang="en-US" sz="2300"/>
              <a:t> 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管理會員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u="sng">
                <a:solidFill>
                  <a:schemeClr val="hlink"/>
                </a:solidFill>
                <a:hlinkClick r:id="rId5"/>
              </a:rPr>
              <a:t>https://youtu.be/0kFB9uCj-fk</a:t>
            </a:r>
            <a:r>
              <a:rPr lang="en-US" sz="2300"/>
              <a:t> </a:t>
            </a:r>
            <a:endParaRPr sz="23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990" y="4364"/>
            <a:ext cx="9144001" cy="5139137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0"/>
          <p:cNvSpPr/>
          <p:nvPr/>
        </p:nvSpPr>
        <p:spPr>
          <a:xfrm>
            <a:off x="1837291" y="1448448"/>
            <a:ext cx="5469300" cy="2284200"/>
          </a:xfrm>
          <a:prstGeom prst="rect">
            <a:avLst/>
          </a:pr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6" scaled="0"/>
          </a:gradFill>
          <a:ln>
            <a:noFill/>
          </a:ln>
          <a:effectLst>
            <a:outerShdw blurRad="444500" rotWithShape="0" algn="tl" dir="2700000" dist="2540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40"/>
          <p:cNvSpPr/>
          <p:nvPr/>
        </p:nvSpPr>
        <p:spPr>
          <a:xfrm>
            <a:off x="2009994" y="1619987"/>
            <a:ext cx="5124000" cy="1941000"/>
          </a:xfrm>
          <a:prstGeom prst="rect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44500" rotWithShape="0" algn="tl" dir="2700000" dist="2540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40"/>
          <p:cNvSpPr txBox="1"/>
          <p:nvPr/>
        </p:nvSpPr>
        <p:spPr>
          <a:xfrm>
            <a:off x="3196238" y="2271599"/>
            <a:ext cx="3001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lt1"/>
                </a:solidFill>
              </a:rPr>
              <a:t>現場</a:t>
            </a:r>
            <a:r>
              <a:rPr b="1" lang="en-US" sz="3300">
                <a:solidFill>
                  <a:schemeClr val="lt1"/>
                </a:solidFill>
              </a:rPr>
              <a:t>展示	</a:t>
            </a:r>
            <a:endParaRPr b="1" sz="3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40"/>
          <p:cNvSpPr txBox="1"/>
          <p:nvPr/>
        </p:nvSpPr>
        <p:spPr>
          <a:xfrm>
            <a:off x="4048602" y="2871900"/>
            <a:ext cx="10467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Demo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1"/>
          <p:cNvSpPr/>
          <p:nvPr/>
        </p:nvSpPr>
        <p:spPr>
          <a:xfrm>
            <a:off x="3574968" y="904999"/>
            <a:ext cx="1275685" cy="1201159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6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41"/>
          <p:cNvSpPr/>
          <p:nvPr/>
        </p:nvSpPr>
        <p:spPr>
          <a:xfrm>
            <a:off x="1460845" y="904999"/>
            <a:ext cx="1275685" cy="1201159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6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41"/>
          <p:cNvSpPr txBox="1"/>
          <p:nvPr>
            <p:ph idx="1" type="body"/>
          </p:nvPr>
        </p:nvSpPr>
        <p:spPr>
          <a:xfrm>
            <a:off x="1432211" y="2305644"/>
            <a:ext cx="13329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應耀德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41"/>
          <p:cNvSpPr txBox="1"/>
          <p:nvPr>
            <p:ph idx="1" type="body"/>
          </p:nvPr>
        </p:nvSpPr>
        <p:spPr>
          <a:xfrm>
            <a:off x="3546334" y="2305643"/>
            <a:ext cx="15156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歐陽文立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41"/>
          <p:cNvSpPr/>
          <p:nvPr/>
        </p:nvSpPr>
        <p:spPr>
          <a:xfrm>
            <a:off x="1460845" y="2825949"/>
            <a:ext cx="1275685" cy="1201159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6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41"/>
          <p:cNvSpPr/>
          <p:nvPr/>
        </p:nvSpPr>
        <p:spPr>
          <a:xfrm>
            <a:off x="3574968" y="2825949"/>
            <a:ext cx="1275685" cy="1201159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6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41"/>
          <p:cNvSpPr txBox="1"/>
          <p:nvPr>
            <p:ph idx="1" type="body"/>
          </p:nvPr>
        </p:nvSpPr>
        <p:spPr>
          <a:xfrm>
            <a:off x="1432211" y="4226594"/>
            <a:ext cx="13329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潘榮祥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41"/>
          <p:cNvSpPr txBox="1"/>
          <p:nvPr>
            <p:ph idx="1" type="body"/>
          </p:nvPr>
        </p:nvSpPr>
        <p:spPr>
          <a:xfrm>
            <a:off x="3546334" y="4226594"/>
            <a:ext cx="13329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陳志榮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5" name="Google Shape;435;p41"/>
          <p:cNvPicPr preferRelativeResize="0"/>
          <p:nvPr>
            <p:ph idx="8" type="pic"/>
          </p:nvPr>
        </p:nvPicPr>
        <p:blipFill rotWithShape="1">
          <a:blip r:embed="rId3">
            <a:alphaModFix/>
          </a:blip>
          <a:srcRect b="0" l="6814" r="6822" t="0"/>
          <a:stretch/>
        </p:blipFill>
        <p:spPr>
          <a:xfrm>
            <a:off x="3631201" y="954387"/>
            <a:ext cx="1049400" cy="1049400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dk2"/>
            </a:outerShdw>
          </a:effectLst>
        </p:spPr>
      </p:pic>
      <p:pic>
        <p:nvPicPr>
          <p:cNvPr id="436" name="Google Shape;436;p41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6814" r="6822" t="0"/>
          <a:stretch/>
        </p:blipFill>
        <p:spPr>
          <a:xfrm>
            <a:off x="1514619" y="954389"/>
            <a:ext cx="1049400" cy="1049400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accent3"/>
            </a:outerShdw>
          </a:effectLst>
        </p:spPr>
      </p:pic>
      <p:pic>
        <p:nvPicPr>
          <p:cNvPr id="437" name="Google Shape;437;p41"/>
          <p:cNvPicPr preferRelativeResize="0"/>
          <p:nvPr>
            <p:ph idx="3" type="pic"/>
          </p:nvPr>
        </p:nvPicPr>
        <p:blipFill rotWithShape="1">
          <a:blip r:embed="rId5">
            <a:alphaModFix/>
          </a:blip>
          <a:srcRect b="3250" l="6814" r="17890" t="0"/>
          <a:stretch/>
        </p:blipFill>
        <p:spPr>
          <a:xfrm>
            <a:off x="1514619" y="2882763"/>
            <a:ext cx="1049400" cy="1068600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accent3"/>
            </a:outerShdw>
          </a:effectLst>
        </p:spPr>
      </p:pic>
      <p:pic>
        <p:nvPicPr>
          <p:cNvPr id="438" name="Google Shape;438;p41"/>
          <p:cNvPicPr preferRelativeResize="0"/>
          <p:nvPr>
            <p:ph idx="8" type="pic"/>
          </p:nvPr>
        </p:nvPicPr>
        <p:blipFill rotWithShape="1">
          <a:blip r:embed="rId6">
            <a:alphaModFix/>
          </a:blip>
          <a:srcRect b="0" l="5237" r="5237" t="0"/>
          <a:stretch/>
        </p:blipFill>
        <p:spPr>
          <a:xfrm>
            <a:off x="3631200" y="2901907"/>
            <a:ext cx="1049400" cy="1049400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dk2"/>
            </a:outerShdw>
          </a:effectLst>
        </p:spPr>
      </p:pic>
      <p:sp>
        <p:nvSpPr>
          <p:cNvPr id="439" name="Google Shape;439;p41"/>
          <p:cNvSpPr/>
          <p:nvPr/>
        </p:nvSpPr>
        <p:spPr>
          <a:xfrm>
            <a:off x="6899661" y="904999"/>
            <a:ext cx="1275685" cy="1201159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6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41"/>
          <p:cNvSpPr txBox="1"/>
          <p:nvPr>
            <p:ph idx="1" type="body"/>
          </p:nvPr>
        </p:nvSpPr>
        <p:spPr>
          <a:xfrm>
            <a:off x="6790823" y="2317528"/>
            <a:ext cx="13329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李承紘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41"/>
          <p:cNvSpPr/>
          <p:nvPr/>
        </p:nvSpPr>
        <p:spPr>
          <a:xfrm>
            <a:off x="6899661" y="2825949"/>
            <a:ext cx="1275685" cy="1201159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6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41"/>
          <p:cNvSpPr txBox="1"/>
          <p:nvPr>
            <p:ph idx="1" type="body"/>
          </p:nvPr>
        </p:nvSpPr>
        <p:spPr>
          <a:xfrm>
            <a:off x="6790823" y="4238478"/>
            <a:ext cx="13329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鄒承軒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3" name="Google Shape;443;p41"/>
          <p:cNvPicPr preferRelativeResize="0"/>
          <p:nvPr>
            <p:ph idx="5" type="pic"/>
          </p:nvPr>
        </p:nvPicPr>
        <p:blipFill rotWithShape="1">
          <a:blip r:embed="rId7">
            <a:alphaModFix/>
          </a:blip>
          <a:srcRect b="0" l="6755" r="6746" t="0"/>
          <a:stretch/>
        </p:blipFill>
        <p:spPr>
          <a:xfrm>
            <a:off x="6939675" y="954388"/>
            <a:ext cx="1049400" cy="1049400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accent5"/>
            </a:outerShdw>
          </a:effectLst>
        </p:spPr>
      </p:pic>
      <p:pic>
        <p:nvPicPr>
          <p:cNvPr id="444" name="Google Shape;444;p41"/>
          <p:cNvPicPr preferRelativeResize="0"/>
          <p:nvPr>
            <p:ph idx="5" type="pic"/>
          </p:nvPr>
        </p:nvPicPr>
        <p:blipFill rotWithShape="1">
          <a:blip r:embed="rId8">
            <a:alphaModFix/>
          </a:blip>
          <a:srcRect b="8625" l="3815" r="13594" t="0"/>
          <a:stretch/>
        </p:blipFill>
        <p:spPr>
          <a:xfrm>
            <a:off x="6962240" y="2914995"/>
            <a:ext cx="1026900" cy="1049400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accent5"/>
            </a:outerShdw>
          </a:effectLst>
        </p:spPr>
      </p:pic>
      <p:sp>
        <p:nvSpPr>
          <p:cNvPr id="445" name="Google Shape;445;p41"/>
          <p:cNvSpPr txBox="1"/>
          <p:nvPr/>
        </p:nvSpPr>
        <p:spPr>
          <a:xfrm>
            <a:off x="397550" y="2268750"/>
            <a:ext cx="8697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18%</a:t>
            </a:r>
            <a:endParaRPr sz="3100"/>
          </a:p>
        </p:txBody>
      </p:sp>
      <p:sp>
        <p:nvSpPr>
          <p:cNvPr id="446" name="Google Shape;446;p41"/>
          <p:cNvSpPr txBox="1"/>
          <p:nvPr/>
        </p:nvSpPr>
        <p:spPr>
          <a:xfrm>
            <a:off x="5491525" y="2280625"/>
            <a:ext cx="8697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14%</a:t>
            </a:r>
            <a:endParaRPr sz="3100"/>
          </a:p>
        </p:txBody>
      </p:sp>
      <p:grpSp>
        <p:nvGrpSpPr>
          <p:cNvPr id="447" name="Google Shape;447;p41"/>
          <p:cNvGrpSpPr/>
          <p:nvPr/>
        </p:nvGrpSpPr>
        <p:grpSpPr>
          <a:xfrm>
            <a:off x="584118" y="542189"/>
            <a:ext cx="1486500" cy="521613"/>
            <a:chOff x="349800" y="270568"/>
            <a:chExt cx="1486500" cy="521613"/>
          </a:xfrm>
        </p:grpSpPr>
        <p:sp>
          <p:nvSpPr>
            <p:cNvPr id="448" name="Google Shape;448;p41"/>
            <p:cNvSpPr txBox="1"/>
            <p:nvPr/>
          </p:nvSpPr>
          <p:spPr>
            <a:xfrm>
              <a:off x="349800" y="270568"/>
              <a:ext cx="9234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B3649"/>
                  </a:solidFill>
                </a:rPr>
                <a:t>貢獻度</a:t>
              </a:r>
              <a:endParaRPr b="1" sz="1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41"/>
            <p:cNvSpPr txBox="1"/>
            <p:nvPr/>
          </p:nvSpPr>
          <p:spPr>
            <a:xfrm>
              <a:off x="349800" y="547081"/>
              <a:ext cx="1486500" cy="24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2B3649"/>
                  </a:solidFill>
                  <a:latin typeface="Calibri"/>
                  <a:ea typeface="Calibri"/>
                  <a:cs typeface="Calibri"/>
                  <a:sym typeface="Calibri"/>
                </a:rPr>
                <a:t>Contribution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2"/>
          <p:cNvSpPr/>
          <p:nvPr/>
        </p:nvSpPr>
        <p:spPr>
          <a:xfrm>
            <a:off x="4607245" y="2916090"/>
            <a:ext cx="2099000" cy="2172235"/>
          </a:xfrm>
          <a:custGeom>
            <a:rect b="b" l="l" r="r" t="t"/>
            <a:pathLst>
              <a:path extrusionOk="0" h="1073" w="1073">
                <a:moveTo>
                  <a:pt x="144" y="528"/>
                </a:moveTo>
                <a:cubicBezTo>
                  <a:pt x="118" y="528"/>
                  <a:pt x="82" y="516"/>
                  <a:pt x="49" y="499"/>
                </a:cubicBezTo>
                <a:cubicBezTo>
                  <a:pt x="26" y="488"/>
                  <a:pt x="0" y="505"/>
                  <a:pt x="0" y="530"/>
                </a:cubicBezTo>
                <a:cubicBezTo>
                  <a:pt x="0" y="832"/>
                  <a:pt x="0" y="832"/>
                  <a:pt x="0" y="832"/>
                </a:cubicBezTo>
                <a:cubicBezTo>
                  <a:pt x="299" y="832"/>
                  <a:pt x="299" y="832"/>
                  <a:pt x="299" y="832"/>
                </a:cubicBezTo>
                <a:cubicBezTo>
                  <a:pt x="325" y="832"/>
                  <a:pt x="341" y="858"/>
                  <a:pt x="330" y="881"/>
                </a:cubicBezTo>
                <a:cubicBezTo>
                  <a:pt x="314" y="914"/>
                  <a:pt x="303" y="949"/>
                  <a:pt x="303" y="975"/>
                </a:cubicBezTo>
                <a:cubicBezTo>
                  <a:pt x="303" y="1039"/>
                  <a:pt x="353" y="1073"/>
                  <a:pt x="415" y="1073"/>
                </a:cubicBezTo>
                <a:cubicBezTo>
                  <a:pt x="477" y="1073"/>
                  <a:pt x="527" y="1039"/>
                  <a:pt x="527" y="975"/>
                </a:cubicBezTo>
                <a:cubicBezTo>
                  <a:pt x="527" y="949"/>
                  <a:pt x="515" y="914"/>
                  <a:pt x="499" y="881"/>
                </a:cubicBezTo>
                <a:cubicBezTo>
                  <a:pt x="487" y="858"/>
                  <a:pt x="504" y="832"/>
                  <a:pt x="529" y="832"/>
                </a:cubicBezTo>
                <a:cubicBezTo>
                  <a:pt x="831" y="832"/>
                  <a:pt x="831" y="832"/>
                  <a:pt x="831" y="832"/>
                </a:cubicBezTo>
                <a:cubicBezTo>
                  <a:pt x="831" y="832"/>
                  <a:pt x="831" y="832"/>
                  <a:pt x="831" y="832"/>
                </a:cubicBezTo>
                <a:cubicBezTo>
                  <a:pt x="831" y="832"/>
                  <a:pt x="831" y="832"/>
                  <a:pt x="831" y="832"/>
                </a:cubicBezTo>
                <a:cubicBezTo>
                  <a:pt x="831" y="530"/>
                  <a:pt x="831" y="530"/>
                  <a:pt x="831" y="530"/>
                </a:cubicBezTo>
                <a:cubicBezTo>
                  <a:pt x="831" y="505"/>
                  <a:pt x="858" y="488"/>
                  <a:pt x="880" y="499"/>
                </a:cubicBezTo>
                <a:cubicBezTo>
                  <a:pt x="913" y="516"/>
                  <a:pt x="949" y="528"/>
                  <a:pt x="975" y="528"/>
                </a:cubicBezTo>
                <a:cubicBezTo>
                  <a:pt x="1038" y="528"/>
                  <a:pt x="1073" y="477"/>
                  <a:pt x="1073" y="416"/>
                </a:cubicBezTo>
                <a:cubicBezTo>
                  <a:pt x="1073" y="354"/>
                  <a:pt x="1038" y="303"/>
                  <a:pt x="975" y="303"/>
                </a:cubicBezTo>
                <a:cubicBezTo>
                  <a:pt x="949" y="303"/>
                  <a:pt x="913" y="314"/>
                  <a:pt x="880" y="330"/>
                </a:cubicBezTo>
                <a:cubicBezTo>
                  <a:pt x="857" y="341"/>
                  <a:pt x="831" y="325"/>
                  <a:pt x="831" y="300"/>
                </a:cubicBezTo>
                <a:cubicBezTo>
                  <a:pt x="831" y="0"/>
                  <a:pt x="831" y="0"/>
                  <a:pt x="831" y="0"/>
                </a:cubicBezTo>
                <a:cubicBezTo>
                  <a:pt x="831" y="58"/>
                  <a:pt x="831" y="58"/>
                  <a:pt x="831" y="58"/>
                </a:cubicBezTo>
                <a:cubicBezTo>
                  <a:pt x="831" y="0"/>
                  <a:pt x="831" y="0"/>
                  <a:pt x="831" y="0"/>
                </a:cubicBezTo>
                <a:cubicBezTo>
                  <a:pt x="529" y="0"/>
                  <a:pt x="529" y="0"/>
                  <a:pt x="529" y="0"/>
                </a:cubicBezTo>
                <a:cubicBezTo>
                  <a:pt x="504" y="0"/>
                  <a:pt x="487" y="27"/>
                  <a:pt x="499" y="49"/>
                </a:cubicBezTo>
                <a:cubicBezTo>
                  <a:pt x="515" y="82"/>
                  <a:pt x="527" y="118"/>
                  <a:pt x="527" y="144"/>
                </a:cubicBezTo>
                <a:cubicBezTo>
                  <a:pt x="527" y="208"/>
                  <a:pt x="477" y="242"/>
                  <a:pt x="415" y="242"/>
                </a:cubicBezTo>
                <a:cubicBezTo>
                  <a:pt x="353" y="242"/>
                  <a:pt x="303" y="208"/>
                  <a:pt x="303" y="144"/>
                </a:cubicBezTo>
                <a:cubicBezTo>
                  <a:pt x="303" y="118"/>
                  <a:pt x="314" y="82"/>
                  <a:pt x="330" y="49"/>
                </a:cubicBezTo>
                <a:cubicBezTo>
                  <a:pt x="341" y="27"/>
                  <a:pt x="325" y="0"/>
                  <a:pt x="29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00"/>
                  <a:pt x="0" y="300"/>
                  <a:pt x="0" y="300"/>
                </a:cubicBezTo>
                <a:cubicBezTo>
                  <a:pt x="0" y="325"/>
                  <a:pt x="26" y="341"/>
                  <a:pt x="49" y="330"/>
                </a:cubicBezTo>
                <a:cubicBezTo>
                  <a:pt x="82" y="314"/>
                  <a:pt x="118" y="303"/>
                  <a:pt x="144" y="303"/>
                </a:cubicBezTo>
                <a:cubicBezTo>
                  <a:pt x="207" y="303"/>
                  <a:pt x="241" y="354"/>
                  <a:pt x="241" y="416"/>
                </a:cubicBezTo>
                <a:cubicBezTo>
                  <a:pt x="241" y="477"/>
                  <a:pt x="207" y="528"/>
                  <a:pt x="144" y="528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6" scaled="0"/>
          </a:gra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39700" rotWithShape="0" algn="t" dir="5400000" dist="1016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42"/>
          <p:cNvSpPr/>
          <p:nvPr/>
        </p:nvSpPr>
        <p:spPr>
          <a:xfrm>
            <a:off x="4148072" y="1387612"/>
            <a:ext cx="2027744" cy="1965468"/>
          </a:xfrm>
          <a:custGeom>
            <a:rect b="b" l="l" r="r" t="t"/>
            <a:pathLst>
              <a:path extrusionOk="0" h="1073" w="1072">
                <a:moveTo>
                  <a:pt x="929" y="528"/>
                </a:moveTo>
                <a:cubicBezTo>
                  <a:pt x="955" y="528"/>
                  <a:pt x="990" y="516"/>
                  <a:pt x="1023" y="499"/>
                </a:cubicBezTo>
                <a:cubicBezTo>
                  <a:pt x="1046" y="488"/>
                  <a:pt x="1072" y="505"/>
                  <a:pt x="1072" y="530"/>
                </a:cubicBezTo>
                <a:cubicBezTo>
                  <a:pt x="1072" y="832"/>
                  <a:pt x="1072" y="832"/>
                  <a:pt x="1072" y="832"/>
                </a:cubicBezTo>
                <a:cubicBezTo>
                  <a:pt x="773" y="832"/>
                  <a:pt x="773" y="832"/>
                  <a:pt x="773" y="832"/>
                </a:cubicBezTo>
                <a:cubicBezTo>
                  <a:pt x="747" y="832"/>
                  <a:pt x="731" y="858"/>
                  <a:pt x="742" y="881"/>
                </a:cubicBezTo>
                <a:cubicBezTo>
                  <a:pt x="759" y="914"/>
                  <a:pt x="769" y="949"/>
                  <a:pt x="769" y="975"/>
                </a:cubicBezTo>
                <a:cubicBezTo>
                  <a:pt x="769" y="1039"/>
                  <a:pt x="719" y="1073"/>
                  <a:pt x="657" y="1073"/>
                </a:cubicBezTo>
                <a:cubicBezTo>
                  <a:pt x="595" y="1073"/>
                  <a:pt x="545" y="1039"/>
                  <a:pt x="545" y="975"/>
                </a:cubicBezTo>
                <a:cubicBezTo>
                  <a:pt x="545" y="949"/>
                  <a:pt x="557" y="914"/>
                  <a:pt x="573" y="881"/>
                </a:cubicBezTo>
                <a:cubicBezTo>
                  <a:pt x="585" y="858"/>
                  <a:pt x="568" y="832"/>
                  <a:pt x="543" y="832"/>
                </a:cubicBezTo>
                <a:cubicBezTo>
                  <a:pt x="241" y="832"/>
                  <a:pt x="241" y="832"/>
                  <a:pt x="241" y="832"/>
                </a:cubicBezTo>
                <a:cubicBezTo>
                  <a:pt x="241" y="832"/>
                  <a:pt x="241" y="832"/>
                  <a:pt x="241" y="832"/>
                </a:cubicBezTo>
                <a:cubicBezTo>
                  <a:pt x="241" y="832"/>
                  <a:pt x="241" y="832"/>
                  <a:pt x="241" y="832"/>
                </a:cubicBezTo>
                <a:cubicBezTo>
                  <a:pt x="241" y="530"/>
                  <a:pt x="241" y="530"/>
                  <a:pt x="241" y="530"/>
                </a:cubicBezTo>
                <a:cubicBezTo>
                  <a:pt x="241" y="505"/>
                  <a:pt x="215" y="488"/>
                  <a:pt x="192" y="499"/>
                </a:cubicBezTo>
                <a:cubicBezTo>
                  <a:pt x="159" y="516"/>
                  <a:pt x="123" y="528"/>
                  <a:pt x="97" y="528"/>
                </a:cubicBezTo>
                <a:cubicBezTo>
                  <a:pt x="34" y="528"/>
                  <a:pt x="0" y="478"/>
                  <a:pt x="0" y="416"/>
                </a:cubicBezTo>
                <a:cubicBezTo>
                  <a:pt x="0" y="354"/>
                  <a:pt x="34" y="303"/>
                  <a:pt x="97" y="303"/>
                </a:cubicBezTo>
                <a:cubicBezTo>
                  <a:pt x="123" y="303"/>
                  <a:pt x="159" y="314"/>
                  <a:pt x="192" y="330"/>
                </a:cubicBezTo>
                <a:cubicBezTo>
                  <a:pt x="215" y="341"/>
                  <a:pt x="241" y="325"/>
                  <a:pt x="241" y="300"/>
                </a:cubicBezTo>
                <a:cubicBezTo>
                  <a:pt x="241" y="0"/>
                  <a:pt x="241" y="0"/>
                  <a:pt x="241" y="0"/>
                </a:cubicBezTo>
                <a:cubicBezTo>
                  <a:pt x="241" y="58"/>
                  <a:pt x="241" y="58"/>
                  <a:pt x="241" y="58"/>
                </a:cubicBezTo>
                <a:cubicBezTo>
                  <a:pt x="241" y="0"/>
                  <a:pt x="241" y="0"/>
                  <a:pt x="241" y="0"/>
                </a:cubicBezTo>
                <a:cubicBezTo>
                  <a:pt x="543" y="0"/>
                  <a:pt x="543" y="0"/>
                  <a:pt x="543" y="0"/>
                </a:cubicBezTo>
                <a:cubicBezTo>
                  <a:pt x="568" y="0"/>
                  <a:pt x="585" y="27"/>
                  <a:pt x="573" y="50"/>
                </a:cubicBezTo>
                <a:cubicBezTo>
                  <a:pt x="557" y="83"/>
                  <a:pt x="545" y="118"/>
                  <a:pt x="545" y="144"/>
                </a:cubicBezTo>
                <a:cubicBezTo>
                  <a:pt x="545" y="208"/>
                  <a:pt x="595" y="242"/>
                  <a:pt x="657" y="242"/>
                </a:cubicBezTo>
                <a:cubicBezTo>
                  <a:pt x="719" y="242"/>
                  <a:pt x="769" y="208"/>
                  <a:pt x="769" y="144"/>
                </a:cubicBezTo>
                <a:cubicBezTo>
                  <a:pt x="769" y="118"/>
                  <a:pt x="759" y="83"/>
                  <a:pt x="742" y="50"/>
                </a:cubicBezTo>
                <a:cubicBezTo>
                  <a:pt x="731" y="27"/>
                  <a:pt x="747" y="0"/>
                  <a:pt x="773" y="0"/>
                </a:cubicBezTo>
                <a:cubicBezTo>
                  <a:pt x="1072" y="0"/>
                  <a:pt x="1072" y="0"/>
                  <a:pt x="1072" y="0"/>
                </a:cubicBezTo>
                <a:cubicBezTo>
                  <a:pt x="1072" y="300"/>
                  <a:pt x="1072" y="300"/>
                  <a:pt x="1072" y="300"/>
                </a:cubicBezTo>
                <a:cubicBezTo>
                  <a:pt x="1072" y="325"/>
                  <a:pt x="1046" y="341"/>
                  <a:pt x="1023" y="330"/>
                </a:cubicBezTo>
                <a:cubicBezTo>
                  <a:pt x="990" y="314"/>
                  <a:pt x="955" y="303"/>
                  <a:pt x="929" y="303"/>
                </a:cubicBezTo>
                <a:cubicBezTo>
                  <a:pt x="865" y="303"/>
                  <a:pt x="831" y="354"/>
                  <a:pt x="831" y="416"/>
                </a:cubicBezTo>
                <a:cubicBezTo>
                  <a:pt x="831" y="478"/>
                  <a:pt x="865" y="528"/>
                  <a:pt x="929" y="528"/>
                </a:cubicBezTo>
                <a:close/>
              </a:path>
            </a:pathLst>
          </a:custGeom>
          <a:solidFill>
            <a:srgbClr val="D8D8D8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39700" rotWithShape="0" algn="t" dir="5400000" dist="1016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42"/>
          <p:cNvSpPr/>
          <p:nvPr/>
        </p:nvSpPr>
        <p:spPr>
          <a:xfrm>
            <a:off x="2881468" y="2446786"/>
            <a:ext cx="2268633" cy="2149734"/>
          </a:xfrm>
          <a:custGeom>
            <a:rect b="b" l="l" r="r" t="t"/>
            <a:pathLst>
              <a:path extrusionOk="0" h="1073" w="1072">
                <a:moveTo>
                  <a:pt x="143" y="546"/>
                </a:moveTo>
                <a:cubicBezTo>
                  <a:pt x="117" y="546"/>
                  <a:pt x="82" y="557"/>
                  <a:pt x="49" y="574"/>
                </a:cubicBezTo>
                <a:cubicBezTo>
                  <a:pt x="26" y="586"/>
                  <a:pt x="0" y="569"/>
                  <a:pt x="0" y="544"/>
                </a:cubicBezTo>
                <a:cubicBezTo>
                  <a:pt x="0" y="242"/>
                  <a:pt x="0" y="242"/>
                  <a:pt x="0" y="242"/>
                </a:cubicBezTo>
                <a:cubicBezTo>
                  <a:pt x="299" y="242"/>
                  <a:pt x="299" y="242"/>
                  <a:pt x="299" y="242"/>
                </a:cubicBezTo>
                <a:cubicBezTo>
                  <a:pt x="324" y="242"/>
                  <a:pt x="341" y="215"/>
                  <a:pt x="330" y="193"/>
                </a:cubicBezTo>
                <a:cubicBezTo>
                  <a:pt x="313" y="160"/>
                  <a:pt x="303" y="124"/>
                  <a:pt x="303" y="98"/>
                </a:cubicBezTo>
                <a:cubicBezTo>
                  <a:pt x="303" y="34"/>
                  <a:pt x="353" y="0"/>
                  <a:pt x="415" y="0"/>
                </a:cubicBezTo>
                <a:cubicBezTo>
                  <a:pt x="477" y="0"/>
                  <a:pt x="527" y="34"/>
                  <a:pt x="527" y="98"/>
                </a:cubicBezTo>
                <a:cubicBezTo>
                  <a:pt x="527" y="124"/>
                  <a:pt x="515" y="160"/>
                  <a:pt x="499" y="193"/>
                </a:cubicBezTo>
                <a:cubicBezTo>
                  <a:pt x="487" y="215"/>
                  <a:pt x="504" y="242"/>
                  <a:pt x="529" y="242"/>
                </a:cubicBezTo>
                <a:cubicBezTo>
                  <a:pt x="831" y="242"/>
                  <a:pt x="831" y="242"/>
                  <a:pt x="831" y="242"/>
                </a:cubicBezTo>
                <a:cubicBezTo>
                  <a:pt x="831" y="242"/>
                  <a:pt x="831" y="242"/>
                  <a:pt x="831" y="242"/>
                </a:cubicBezTo>
                <a:cubicBezTo>
                  <a:pt x="831" y="242"/>
                  <a:pt x="831" y="242"/>
                  <a:pt x="831" y="242"/>
                </a:cubicBezTo>
                <a:cubicBezTo>
                  <a:pt x="831" y="544"/>
                  <a:pt x="831" y="544"/>
                  <a:pt x="831" y="544"/>
                </a:cubicBezTo>
                <a:cubicBezTo>
                  <a:pt x="831" y="569"/>
                  <a:pt x="857" y="586"/>
                  <a:pt x="880" y="574"/>
                </a:cubicBezTo>
                <a:cubicBezTo>
                  <a:pt x="913" y="557"/>
                  <a:pt x="949" y="546"/>
                  <a:pt x="975" y="546"/>
                </a:cubicBezTo>
                <a:cubicBezTo>
                  <a:pt x="1038" y="546"/>
                  <a:pt x="1072" y="596"/>
                  <a:pt x="1072" y="658"/>
                </a:cubicBezTo>
                <a:cubicBezTo>
                  <a:pt x="1072" y="720"/>
                  <a:pt x="1038" y="770"/>
                  <a:pt x="975" y="770"/>
                </a:cubicBezTo>
                <a:cubicBezTo>
                  <a:pt x="949" y="770"/>
                  <a:pt x="913" y="759"/>
                  <a:pt x="880" y="743"/>
                </a:cubicBezTo>
                <a:cubicBezTo>
                  <a:pt x="857" y="732"/>
                  <a:pt x="831" y="748"/>
                  <a:pt x="831" y="7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15"/>
                  <a:pt x="831" y="1015"/>
                  <a:pt x="831" y="1015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529" y="1073"/>
                  <a:pt x="529" y="1073"/>
                  <a:pt x="529" y="1073"/>
                </a:cubicBezTo>
                <a:cubicBezTo>
                  <a:pt x="504" y="1073"/>
                  <a:pt x="487" y="1046"/>
                  <a:pt x="499" y="1024"/>
                </a:cubicBezTo>
                <a:cubicBezTo>
                  <a:pt x="515" y="991"/>
                  <a:pt x="527" y="955"/>
                  <a:pt x="527" y="929"/>
                </a:cubicBezTo>
                <a:cubicBezTo>
                  <a:pt x="527" y="866"/>
                  <a:pt x="477" y="831"/>
                  <a:pt x="415" y="831"/>
                </a:cubicBezTo>
                <a:cubicBezTo>
                  <a:pt x="353" y="831"/>
                  <a:pt x="303" y="866"/>
                  <a:pt x="303" y="929"/>
                </a:cubicBezTo>
                <a:cubicBezTo>
                  <a:pt x="303" y="955"/>
                  <a:pt x="313" y="991"/>
                  <a:pt x="330" y="1024"/>
                </a:cubicBezTo>
                <a:cubicBezTo>
                  <a:pt x="341" y="1047"/>
                  <a:pt x="324" y="1073"/>
                  <a:pt x="299" y="1073"/>
                </a:cubicBezTo>
                <a:cubicBezTo>
                  <a:pt x="0" y="1073"/>
                  <a:pt x="0" y="1073"/>
                  <a:pt x="0" y="1073"/>
                </a:cubicBezTo>
                <a:cubicBezTo>
                  <a:pt x="0" y="773"/>
                  <a:pt x="0" y="773"/>
                  <a:pt x="0" y="773"/>
                </a:cubicBezTo>
                <a:cubicBezTo>
                  <a:pt x="0" y="748"/>
                  <a:pt x="26" y="732"/>
                  <a:pt x="49" y="743"/>
                </a:cubicBezTo>
                <a:cubicBezTo>
                  <a:pt x="82" y="759"/>
                  <a:pt x="117" y="770"/>
                  <a:pt x="143" y="770"/>
                </a:cubicBezTo>
                <a:cubicBezTo>
                  <a:pt x="207" y="770"/>
                  <a:pt x="241" y="720"/>
                  <a:pt x="241" y="658"/>
                </a:cubicBezTo>
                <a:cubicBezTo>
                  <a:pt x="241" y="596"/>
                  <a:pt x="207" y="546"/>
                  <a:pt x="143" y="546"/>
                </a:cubicBezTo>
                <a:close/>
              </a:path>
            </a:pathLst>
          </a:custGeom>
          <a:solidFill>
            <a:srgbClr val="D8D8D8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39700" rotWithShape="0" algn="t" dir="5400000" dist="1016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 id="458" name="Google Shape;458;p42"/>
          <p:cNvSpPr/>
          <p:nvPr/>
        </p:nvSpPr>
        <p:spPr>
          <a:xfrm>
            <a:off x="6385177" y="1857421"/>
            <a:ext cx="15987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PostgreSQL</a:t>
            </a:r>
            <a:endParaRPr sz="2000">
              <a:solidFill>
                <a:srgbClr val="2B364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9" name="Google Shape;459;p42"/>
          <p:cNvCxnSpPr/>
          <p:nvPr/>
        </p:nvCxnSpPr>
        <p:spPr>
          <a:xfrm>
            <a:off x="6724976" y="2298614"/>
            <a:ext cx="234300" cy="0"/>
          </a:xfrm>
          <a:prstGeom prst="straightConnector1">
            <a:avLst/>
          </a:prstGeom>
          <a:noFill/>
          <a:ln cap="flat" cmpd="sng" w="19050">
            <a:solidFill>
              <a:srgbClr val="3B4A6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 id="460" name="Google Shape;460;p42"/>
          <p:cNvSpPr/>
          <p:nvPr/>
        </p:nvSpPr>
        <p:spPr>
          <a:xfrm>
            <a:off x="6718109" y="3536399"/>
            <a:ext cx="7449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PHP</a:t>
            </a:r>
            <a:endParaRPr sz="2000">
              <a:solidFill>
                <a:srgbClr val="2B364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1" name="Google Shape;461;p42"/>
          <p:cNvCxnSpPr/>
          <p:nvPr/>
        </p:nvCxnSpPr>
        <p:spPr>
          <a:xfrm>
            <a:off x="6842144" y="3952481"/>
            <a:ext cx="234300" cy="0"/>
          </a:xfrm>
          <a:prstGeom prst="straightConnector1">
            <a:avLst/>
          </a:prstGeom>
          <a:noFill/>
          <a:ln cap="flat" cmpd="sng" w="19050">
            <a:solidFill>
              <a:srgbClr val="3B4A6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62" name="Google Shape;462;p42"/>
          <p:cNvCxnSpPr/>
          <p:nvPr/>
        </p:nvCxnSpPr>
        <p:spPr>
          <a:xfrm>
            <a:off x="2647133" y="2046869"/>
            <a:ext cx="234300" cy="0"/>
          </a:xfrm>
          <a:prstGeom prst="straightConnector1">
            <a:avLst/>
          </a:prstGeom>
          <a:noFill/>
          <a:ln cap="flat" cmpd="sng" w="19050">
            <a:solidFill>
              <a:srgbClr val="3B4A6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 id="463" name="Google Shape;463;p42"/>
          <p:cNvSpPr/>
          <p:nvPr/>
        </p:nvSpPr>
        <p:spPr>
          <a:xfrm>
            <a:off x="1600825" y="3486586"/>
            <a:ext cx="10431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Laravel</a:t>
            </a:r>
            <a:endParaRPr sz="2000">
              <a:solidFill>
                <a:srgbClr val="2B364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4" name="Google Shape;464;p42"/>
          <p:cNvCxnSpPr/>
          <p:nvPr/>
        </p:nvCxnSpPr>
        <p:spPr>
          <a:xfrm>
            <a:off x="1742367" y="2275281"/>
            <a:ext cx="234300" cy="0"/>
          </a:xfrm>
          <a:prstGeom prst="straightConnector1">
            <a:avLst/>
          </a:prstGeom>
          <a:noFill/>
          <a:ln cap="flat" cmpd="sng" w="19050">
            <a:solidFill>
              <a:srgbClr val="3B4A6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465" name="Google Shape;465;p42"/>
          <p:cNvGrpSpPr/>
          <p:nvPr/>
        </p:nvGrpSpPr>
        <p:grpSpPr>
          <a:xfrm>
            <a:off x="620314" y="525455"/>
            <a:ext cx="1486500" cy="538513"/>
            <a:chOff x="349800" y="270568"/>
            <a:chExt cx="1486500" cy="521613"/>
          </a:xfrm>
        </p:grpSpPr>
        <p:sp>
          <p:nvSpPr>
            <p:cNvPr id="466" name="Google Shape;466;p42"/>
            <p:cNvSpPr txBox="1"/>
            <p:nvPr/>
          </p:nvSpPr>
          <p:spPr>
            <a:xfrm>
              <a:off x="349800" y="270568"/>
              <a:ext cx="13851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B3649"/>
                  </a:solidFill>
                  <a:latin typeface="Arial"/>
                  <a:ea typeface="Arial"/>
                  <a:cs typeface="Arial"/>
                  <a:sym typeface="Arial"/>
                </a:rPr>
                <a:t>開發方式</a:t>
              </a:r>
              <a:endParaRPr b="1" sz="1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42"/>
            <p:cNvSpPr txBox="1"/>
            <p:nvPr/>
          </p:nvSpPr>
          <p:spPr>
            <a:xfrm>
              <a:off x="349800" y="547081"/>
              <a:ext cx="1486500" cy="24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2B3649"/>
                  </a:solidFill>
                  <a:latin typeface="Calibri"/>
                  <a:ea typeface="Calibri"/>
                  <a:cs typeface="Calibri"/>
                  <a:sym typeface="Calibri"/>
                </a:rPr>
                <a:t>DEVELOPMENT</a:t>
              </a:r>
              <a:endParaRPr/>
            </a:p>
          </p:txBody>
        </p:sp>
      </p:grpSp>
      <p:sp>
        <p:nvSpPr>
          <p:cNvPr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 id="468" name="Google Shape;468;p42"/>
          <p:cNvSpPr/>
          <p:nvPr/>
        </p:nvSpPr>
        <p:spPr>
          <a:xfrm>
            <a:off x="1600826" y="1846032"/>
            <a:ext cx="9264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Vue.js</a:t>
            </a:r>
            <a:endParaRPr sz="2000">
              <a:solidFill>
                <a:srgbClr val="2B364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9" name="Google Shape;469;p42"/>
          <p:cNvGrpSpPr/>
          <p:nvPr/>
        </p:nvGrpSpPr>
        <p:grpSpPr>
          <a:xfrm>
            <a:off x="2569162" y="886835"/>
            <a:ext cx="2019245" cy="2029398"/>
            <a:chOff x="3057708" y="1140641"/>
            <a:chExt cx="1516063" cy="1514476"/>
          </a:xfrm>
        </p:grpSpPr>
        <p:sp>
          <p:nvSpPr>
            <p:cNvPr id="470" name="Google Shape;470;p42"/>
            <p:cNvSpPr/>
            <p:nvPr/>
          </p:nvSpPr>
          <p:spPr>
            <a:xfrm>
              <a:off x="3057708" y="1140641"/>
              <a:ext cx="1516063" cy="1514476"/>
            </a:xfrm>
            <a:custGeom>
              <a:rect b="b" l="l" r="r" t="t"/>
              <a:pathLst>
                <a:path extrusionOk="0" h="1072" w="1073">
                  <a:moveTo>
                    <a:pt x="929" y="545"/>
                  </a:moveTo>
                  <a:cubicBezTo>
                    <a:pt x="955" y="545"/>
                    <a:pt x="991" y="557"/>
                    <a:pt x="1024" y="574"/>
                  </a:cubicBezTo>
                  <a:cubicBezTo>
                    <a:pt x="1046" y="585"/>
                    <a:pt x="1073" y="568"/>
                    <a:pt x="1073" y="543"/>
                  </a:cubicBezTo>
                  <a:cubicBezTo>
                    <a:pt x="1073" y="241"/>
                    <a:pt x="1073" y="241"/>
                    <a:pt x="1073" y="241"/>
                  </a:cubicBezTo>
                  <a:cubicBezTo>
                    <a:pt x="773" y="241"/>
                    <a:pt x="773" y="241"/>
                    <a:pt x="773" y="241"/>
                  </a:cubicBezTo>
                  <a:cubicBezTo>
                    <a:pt x="748" y="241"/>
                    <a:pt x="732" y="215"/>
                    <a:pt x="743" y="192"/>
                  </a:cubicBezTo>
                  <a:cubicBezTo>
                    <a:pt x="759" y="159"/>
                    <a:pt x="770" y="123"/>
                    <a:pt x="770" y="97"/>
                  </a:cubicBezTo>
                  <a:cubicBezTo>
                    <a:pt x="770" y="34"/>
                    <a:pt x="720" y="0"/>
                    <a:pt x="658" y="0"/>
                  </a:cubicBezTo>
                  <a:cubicBezTo>
                    <a:pt x="596" y="0"/>
                    <a:pt x="546" y="34"/>
                    <a:pt x="546" y="97"/>
                  </a:cubicBezTo>
                  <a:cubicBezTo>
                    <a:pt x="546" y="123"/>
                    <a:pt x="557" y="159"/>
                    <a:pt x="574" y="192"/>
                  </a:cubicBezTo>
                  <a:cubicBezTo>
                    <a:pt x="585" y="215"/>
                    <a:pt x="569" y="241"/>
                    <a:pt x="544" y="241"/>
                  </a:cubicBezTo>
                  <a:cubicBezTo>
                    <a:pt x="242" y="241"/>
                    <a:pt x="242" y="241"/>
                    <a:pt x="242" y="241"/>
                  </a:cubicBezTo>
                  <a:cubicBezTo>
                    <a:pt x="242" y="241"/>
                    <a:pt x="242" y="241"/>
                    <a:pt x="242" y="241"/>
                  </a:cubicBezTo>
                  <a:cubicBezTo>
                    <a:pt x="242" y="241"/>
                    <a:pt x="242" y="241"/>
                    <a:pt x="242" y="241"/>
                  </a:cubicBezTo>
                  <a:cubicBezTo>
                    <a:pt x="242" y="543"/>
                    <a:pt x="242" y="543"/>
                    <a:pt x="242" y="543"/>
                  </a:cubicBezTo>
                  <a:cubicBezTo>
                    <a:pt x="242" y="568"/>
                    <a:pt x="215" y="585"/>
                    <a:pt x="193" y="574"/>
                  </a:cubicBezTo>
                  <a:cubicBezTo>
                    <a:pt x="160" y="557"/>
                    <a:pt x="124" y="545"/>
                    <a:pt x="98" y="545"/>
                  </a:cubicBezTo>
                  <a:cubicBezTo>
                    <a:pt x="34" y="545"/>
                    <a:pt x="0" y="595"/>
                    <a:pt x="0" y="657"/>
                  </a:cubicBezTo>
                  <a:cubicBezTo>
                    <a:pt x="0" y="719"/>
                    <a:pt x="34" y="769"/>
                    <a:pt x="98" y="769"/>
                  </a:cubicBezTo>
                  <a:cubicBezTo>
                    <a:pt x="124" y="769"/>
                    <a:pt x="160" y="759"/>
                    <a:pt x="193" y="743"/>
                  </a:cubicBezTo>
                  <a:cubicBezTo>
                    <a:pt x="215" y="731"/>
                    <a:pt x="242" y="748"/>
                    <a:pt x="242" y="773"/>
                  </a:cubicBezTo>
                  <a:cubicBezTo>
                    <a:pt x="242" y="1072"/>
                    <a:pt x="242" y="1072"/>
                    <a:pt x="242" y="1072"/>
                  </a:cubicBezTo>
                  <a:cubicBezTo>
                    <a:pt x="242" y="1015"/>
                    <a:pt x="242" y="1015"/>
                    <a:pt x="242" y="1015"/>
                  </a:cubicBezTo>
                  <a:cubicBezTo>
                    <a:pt x="242" y="1072"/>
                    <a:pt x="242" y="1072"/>
                    <a:pt x="242" y="1072"/>
                  </a:cubicBezTo>
                  <a:cubicBezTo>
                    <a:pt x="544" y="1072"/>
                    <a:pt x="544" y="1072"/>
                    <a:pt x="544" y="1072"/>
                  </a:cubicBezTo>
                  <a:cubicBezTo>
                    <a:pt x="569" y="1072"/>
                    <a:pt x="585" y="1046"/>
                    <a:pt x="574" y="1023"/>
                  </a:cubicBezTo>
                  <a:cubicBezTo>
                    <a:pt x="557" y="990"/>
                    <a:pt x="546" y="955"/>
                    <a:pt x="546" y="929"/>
                  </a:cubicBezTo>
                  <a:cubicBezTo>
                    <a:pt x="546" y="865"/>
                    <a:pt x="596" y="831"/>
                    <a:pt x="658" y="831"/>
                  </a:cubicBezTo>
                  <a:cubicBezTo>
                    <a:pt x="720" y="831"/>
                    <a:pt x="770" y="865"/>
                    <a:pt x="770" y="929"/>
                  </a:cubicBezTo>
                  <a:cubicBezTo>
                    <a:pt x="770" y="955"/>
                    <a:pt x="759" y="990"/>
                    <a:pt x="743" y="1023"/>
                  </a:cubicBezTo>
                  <a:cubicBezTo>
                    <a:pt x="732" y="1046"/>
                    <a:pt x="748" y="1072"/>
                    <a:pt x="773" y="1072"/>
                  </a:cubicBezTo>
                  <a:cubicBezTo>
                    <a:pt x="1073" y="1072"/>
                    <a:pt x="1073" y="1072"/>
                    <a:pt x="1073" y="1072"/>
                  </a:cubicBezTo>
                  <a:cubicBezTo>
                    <a:pt x="1073" y="773"/>
                    <a:pt x="1073" y="773"/>
                    <a:pt x="1073" y="773"/>
                  </a:cubicBezTo>
                  <a:cubicBezTo>
                    <a:pt x="1073" y="748"/>
                    <a:pt x="1046" y="731"/>
                    <a:pt x="1024" y="743"/>
                  </a:cubicBezTo>
                  <a:cubicBezTo>
                    <a:pt x="991" y="759"/>
                    <a:pt x="955" y="769"/>
                    <a:pt x="929" y="769"/>
                  </a:cubicBezTo>
                  <a:cubicBezTo>
                    <a:pt x="866" y="769"/>
                    <a:pt x="831" y="719"/>
                    <a:pt x="831" y="657"/>
                  </a:cubicBezTo>
                  <a:cubicBezTo>
                    <a:pt x="831" y="595"/>
                    <a:pt x="866" y="545"/>
                    <a:pt x="929" y="545"/>
                  </a:cubicBezTo>
                  <a:close/>
                </a:path>
              </a:pathLst>
            </a:custGeom>
            <a:gradFill>
              <a:gsLst>
                <a:gs pos="0">
                  <a:srgbClr val="2B3649"/>
                </a:gs>
                <a:gs pos="11000">
                  <a:srgbClr val="2B3649"/>
                </a:gs>
                <a:gs pos="100000">
                  <a:srgbClr val="3B4A62"/>
                </a:gs>
              </a:gsLst>
              <a:lin ang="0" scaled="0"/>
            </a:gra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139700" rotWithShape="0" algn="t" dir="5400000" dist="1016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71" name="Google Shape;471;p42"/>
            <p:cNvPicPr preferRelativeResize="0"/>
            <p:nvPr/>
          </p:nvPicPr>
          <p:blipFill rotWithShape="1">
            <a:blip r:embed="rId3">
              <a:alphaModFix/>
            </a:blip>
            <a:srcRect b="11507" l="28765" r="28517" t="9240"/>
            <a:stretch/>
          </p:blipFill>
          <p:spPr>
            <a:xfrm>
              <a:off x="3587531" y="1559578"/>
              <a:ext cx="754832" cy="73301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72" name="Google Shape;472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48072" y="1782542"/>
            <a:ext cx="2061926" cy="1416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73538" y="2769005"/>
            <a:ext cx="1517907" cy="1567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42"/>
          <p:cNvPicPr preferRelativeResize="0"/>
          <p:nvPr/>
        </p:nvPicPr>
        <p:blipFill rotWithShape="1">
          <a:blip r:embed="rId6">
            <a:alphaModFix/>
          </a:blip>
          <a:srcRect b="21056" l="26980" r="21881" t="25035"/>
          <a:stretch/>
        </p:blipFill>
        <p:spPr>
          <a:xfrm>
            <a:off x="5305951" y="3605678"/>
            <a:ext cx="835378" cy="477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5" name="Google Shape;475;p42"/>
          <p:cNvCxnSpPr/>
          <p:nvPr/>
        </p:nvCxnSpPr>
        <p:spPr>
          <a:xfrm>
            <a:off x="1739213" y="3933079"/>
            <a:ext cx="234300" cy="0"/>
          </a:xfrm>
          <a:prstGeom prst="straightConnector1">
            <a:avLst/>
          </a:prstGeom>
          <a:noFill/>
          <a:ln cap="flat" cmpd="sng" w="19050">
            <a:solidFill>
              <a:srgbClr val="3B4A6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43"/>
          <p:cNvSpPr/>
          <p:nvPr/>
        </p:nvSpPr>
        <p:spPr>
          <a:xfrm>
            <a:off x="1837291" y="1099399"/>
            <a:ext cx="5469418" cy="2949067"/>
          </a:xfrm>
          <a:prstGeom prst="rect">
            <a:avLst/>
          </a:pr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43"/>
          <p:cNvSpPr txBox="1"/>
          <p:nvPr/>
        </p:nvSpPr>
        <p:spPr>
          <a:xfrm>
            <a:off x="3067020" y="2066100"/>
            <a:ext cx="3378604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The End</a:t>
            </a:r>
            <a:endParaRPr b="1" sz="2800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43"/>
          <p:cNvSpPr/>
          <p:nvPr/>
        </p:nvSpPr>
        <p:spPr>
          <a:xfrm>
            <a:off x="2009994" y="1283525"/>
            <a:ext cx="5124012" cy="2580814"/>
          </a:xfrm>
          <a:prstGeom prst="rect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/>
          <p:nvPr/>
        </p:nvSpPr>
        <p:spPr>
          <a:xfrm>
            <a:off x="1837291" y="1448448"/>
            <a:ext cx="5469418" cy="2284102"/>
          </a:xfrm>
          <a:prstGeom prst="rect">
            <a:avLst/>
          </a:pr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2"/>
          <p:cNvSpPr/>
          <p:nvPr/>
        </p:nvSpPr>
        <p:spPr>
          <a:xfrm>
            <a:off x="2009994" y="1619987"/>
            <a:ext cx="5124012" cy="1941024"/>
          </a:xfrm>
          <a:prstGeom prst="rect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2363907" y="1956707"/>
            <a:ext cx="889987" cy="1419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625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 sz="8625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3683613" y="2307774"/>
            <a:ext cx="3001458" cy="600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專題成員</a:t>
            </a:r>
            <a:endParaRPr b="1" sz="3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3683613" y="2846662"/>
            <a:ext cx="3178731" cy="275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Project members</a:t>
            </a:r>
            <a:endParaRPr/>
          </a:p>
        </p:txBody>
      </p:sp>
      <p:cxnSp>
        <p:nvCxnSpPr>
          <p:cNvPr id="140" name="Google Shape;140;p22"/>
          <p:cNvCxnSpPr/>
          <p:nvPr/>
        </p:nvCxnSpPr>
        <p:spPr>
          <a:xfrm>
            <a:off x="3414334" y="2187701"/>
            <a:ext cx="0" cy="934549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/>
          <p:nvPr/>
        </p:nvSpPr>
        <p:spPr>
          <a:xfrm>
            <a:off x="2144170" y="904999"/>
            <a:ext cx="1275551" cy="1201366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3"/>
          <p:cNvSpPr/>
          <p:nvPr/>
        </p:nvSpPr>
        <p:spPr>
          <a:xfrm>
            <a:off x="4141561" y="904999"/>
            <a:ext cx="1275551" cy="1201366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"/>
          <p:cNvSpPr/>
          <p:nvPr/>
        </p:nvSpPr>
        <p:spPr>
          <a:xfrm>
            <a:off x="6121893" y="904999"/>
            <a:ext cx="1275551" cy="1201366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2115536" y="2305644"/>
            <a:ext cx="1332818" cy="370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應耀德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" name="Google Shape;150;p23"/>
          <p:cNvGrpSpPr/>
          <p:nvPr/>
        </p:nvGrpSpPr>
        <p:grpSpPr>
          <a:xfrm>
            <a:off x="580705" y="561975"/>
            <a:ext cx="1486542" cy="521708"/>
            <a:chOff x="349800" y="270568"/>
            <a:chExt cx="1486542" cy="521708"/>
          </a:xfrm>
        </p:grpSpPr>
        <p:sp>
          <p:nvSpPr>
            <p:cNvPr id="151" name="Google Shape;151;p23"/>
            <p:cNvSpPr txBox="1"/>
            <p:nvPr/>
          </p:nvSpPr>
          <p:spPr>
            <a:xfrm>
              <a:off x="349800" y="270568"/>
              <a:ext cx="923330" cy="3924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rgbClr val="2B3649"/>
                  </a:solidFill>
                  <a:latin typeface="Arial"/>
                  <a:ea typeface="Arial"/>
                  <a:cs typeface="Arial"/>
                  <a:sym typeface="Arial"/>
                </a:rPr>
                <a:t>專題成員</a:t>
              </a:r>
              <a:endParaRPr b="1" sz="18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3"/>
            <p:cNvSpPr txBox="1"/>
            <p:nvPr/>
          </p:nvSpPr>
          <p:spPr>
            <a:xfrm>
              <a:off x="349800" y="547081"/>
              <a:ext cx="1486542" cy="24519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2B3649"/>
                  </a:solidFill>
                  <a:latin typeface="Calibri"/>
                  <a:ea typeface="Calibri"/>
                  <a:cs typeface="Calibri"/>
                  <a:sym typeface="Calibri"/>
                </a:rPr>
                <a:t>PROJECT MEMBERS</a:t>
              </a:r>
              <a:endParaRPr/>
            </a:p>
          </p:txBody>
        </p:sp>
      </p:grpSp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6093259" y="2305643"/>
            <a:ext cx="1515452" cy="4443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歐陽文立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>
            <a:off x="4032723" y="2317528"/>
            <a:ext cx="1332818" cy="370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李承紘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3"/>
          <p:cNvSpPr/>
          <p:nvPr/>
        </p:nvSpPr>
        <p:spPr>
          <a:xfrm>
            <a:off x="2144170" y="2825949"/>
            <a:ext cx="1275551" cy="1201366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"/>
          <p:cNvSpPr/>
          <p:nvPr/>
        </p:nvSpPr>
        <p:spPr>
          <a:xfrm>
            <a:off x="4141561" y="2825949"/>
            <a:ext cx="1275551" cy="1201366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3"/>
          <p:cNvSpPr/>
          <p:nvPr/>
        </p:nvSpPr>
        <p:spPr>
          <a:xfrm>
            <a:off x="6121893" y="2825949"/>
            <a:ext cx="1275551" cy="1201366"/>
          </a:xfrm>
          <a:custGeom>
            <a:rect b="b" l="l" r="r" t="t"/>
            <a:pathLst>
              <a:path extrusionOk="0" h="2234714" w="2671591">
                <a:moveTo>
                  <a:pt x="971830" y="311"/>
                </a:moveTo>
                <a:cubicBezTo>
                  <a:pt x="1208558" y="-4512"/>
                  <a:pt x="1452273" y="47220"/>
                  <a:pt x="1658132" y="121674"/>
                </a:cubicBezTo>
                <a:cubicBezTo>
                  <a:pt x="1922757" y="217427"/>
                  <a:pt x="2191606" y="370914"/>
                  <a:pt x="2391482" y="570868"/>
                </a:cubicBezTo>
                <a:cubicBezTo>
                  <a:pt x="2536463" y="715906"/>
                  <a:pt x="2671591" y="914452"/>
                  <a:pt x="2671591" y="1127080"/>
                </a:cubicBezTo>
                <a:cubicBezTo>
                  <a:pt x="2671591" y="1267893"/>
                  <a:pt x="2492828" y="1465031"/>
                  <a:pt x="2398520" y="1555152"/>
                </a:cubicBezTo>
                <a:cubicBezTo>
                  <a:pt x="2188790" y="1755106"/>
                  <a:pt x="1919942" y="1922674"/>
                  <a:pt x="1656724" y="2040957"/>
                </a:cubicBezTo>
                <a:cubicBezTo>
                  <a:pt x="1309052" y="2194443"/>
                  <a:pt x="796692" y="2329623"/>
                  <a:pt x="436351" y="2146567"/>
                </a:cubicBezTo>
                <a:cubicBezTo>
                  <a:pt x="71787" y="1960693"/>
                  <a:pt x="0" y="1496010"/>
                  <a:pt x="0" y="1127080"/>
                </a:cubicBezTo>
                <a:cubicBezTo>
                  <a:pt x="0" y="742660"/>
                  <a:pt x="95716" y="334302"/>
                  <a:pt x="453241" y="130123"/>
                </a:cubicBezTo>
                <a:cubicBezTo>
                  <a:pt x="607811" y="42027"/>
                  <a:pt x="787708" y="4063"/>
                  <a:pt x="971830" y="311"/>
                </a:cubicBez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2115536" y="4226594"/>
            <a:ext cx="1332818" cy="370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潘榮祥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6093259" y="4226594"/>
            <a:ext cx="1332818" cy="370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陳志榮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"/>
          <p:cNvSpPr txBox="1"/>
          <p:nvPr>
            <p:ph idx="1" type="body"/>
          </p:nvPr>
        </p:nvSpPr>
        <p:spPr>
          <a:xfrm>
            <a:off x="4032723" y="4238478"/>
            <a:ext cx="1332818" cy="370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B3649"/>
              </a:buClr>
              <a:buSzPts val="1400"/>
              <a:buNone/>
            </a:pPr>
            <a:r>
              <a:rPr lang="en-US" sz="14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資工三 鄒承軒</a:t>
            </a:r>
            <a:endParaRPr i="0"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 sz="10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2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6818" r="6817" t="0"/>
          <a:stretch/>
        </p:blipFill>
        <p:spPr>
          <a:xfrm>
            <a:off x="2197944" y="954389"/>
            <a:ext cx="1049445" cy="1049445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accent3"/>
            </a:outerShdw>
          </a:effectLst>
        </p:spPr>
      </p:pic>
      <p:pic>
        <p:nvPicPr>
          <p:cNvPr id="162" name="Google Shape;162;p23"/>
          <p:cNvPicPr preferRelativeResize="0"/>
          <p:nvPr>
            <p:ph idx="5" type="pic"/>
          </p:nvPr>
        </p:nvPicPr>
        <p:blipFill rotWithShape="1">
          <a:blip r:embed="rId4">
            <a:alphaModFix/>
          </a:blip>
          <a:srcRect b="0" l="6753" r="6752" t="0"/>
          <a:stretch/>
        </p:blipFill>
        <p:spPr>
          <a:xfrm>
            <a:off x="4181575" y="954388"/>
            <a:ext cx="1049445" cy="1049445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accent5"/>
            </a:outerShdw>
          </a:effectLst>
        </p:spPr>
      </p:pic>
      <p:pic>
        <p:nvPicPr>
          <p:cNvPr id="163" name="Google Shape;163;p23"/>
          <p:cNvPicPr preferRelativeResize="0"/>
          <p:nvPr>
            <p:ph idx="8" type="pic"/>
          </p:nvPr>
        </p:nvPicPr>
        <p:blipFill rotWithShape="1">
          <a:blip r:embed="rId5">
            <a:alphaModFix/>
          </a:blip>
          <a:srcRect b="0" l="6818" r="6817" t="0"/>
          <a:stretch/>
        </p:blipFill>
        <p:spPr>
          <a:xfrm>
            <a:off x="6178126" y="954387"/>
            <a:ext cx="1049445" cy="1049445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dk2"/>
            </a:outerShdw>
          </a:effectLst>
        </p:spPr>
      </p:pic>
      <p:pic>
        <p:nvPicPr>
          <p:cNvPr id="164" name="Google Shape;164;p23"/>
          <p:cNvPicPr preferRelativeResize="0"/>
          <p:nvPr>
            <p:ph idx="3" type="pic"/>
          </p:nvPr>
        </p:nvPicPr>
        <p:blipFill rotWithShape="1">
          <a:blip r:embed="rId6">
            <a:alphaModFix/>
          </a:blip>
          <a:srcRect b="3250" l="6817" r="17885" t="-1"/>
          <a:stretch/>
        </p:blipFill>
        <p:spPr>
          <a:xfrm>
            <a:off x="2197944" y="2882763"/>
            <a:ext cx="1049445" cy="1068589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accent3"/>
            </a:outerShdw>
          </a:effectLst>
        </p:spPr>
      </p:pic>
      <p:pic>
        <p:nvPicPr>
          <p:cNvPr id="165" name="Google Shape;165;p23"/>
          <p:cNvPicPr preferRelativeResize="0"/>
          <p:nvPr>
            <p:ph idx="5" type="pic"/>
          </p:nvPr>
        </p:nvPicPr>
        <p:blipFill rotWithShape="1">
          <a:blip r:embed="rId7">
            <a:alphaModFix/>
          </a:blip>
          <a:srcRect b="8629" l="3813" r="13599" t="0"/>
          <a:stretch/>
        </p:blipFill>
        <p:spPr>
          <a:xfrm>
            <a:off x="4204140" y="2914995"/>
            <a:ext cx="1026880" cy="1049443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accent5"/>
            </a:outerShdw>
          </a:effectLst>
        </p:spPr>
      </p:pic>
      <p:pic>
        <p:nvPicPr>
          <p:cNvPr id="166" name="Google Shape;166;p23"/>
          <p:cNvPicPr preferRelativeResize="0"/>
          <p:nvPr>
            <p:ph idx="8" type="pic"/>
          </p:nvPr>
        </p:nvPicPr>
        <p:blipFill rotWithShape="1">
          <a:blip r:embed="rId8">
            <a:alphaModFix/>
          </a:blip>
          <a:srcRect b="0" l="5238" r="5238" t="0"/>
          <a:stretch/>
        </p:blipFill>
        <p:spPr>
          <a:xfrm>
            <a:off x="6178125" y="2901907"/>
            <a:ext cx="1049445" cy="1049445"/>
          </a:xfrm>
          <a:prstGeom prst="ellipse">
            <a:avLst/>
          </a:prstGeom>
          <a:solidFill>
            <a:srgbClr val="FEFEFE"/>
          </a:solidFill>
          <a:ln cap="flat" cmpd="sng" w="9525">
            <a:solidFill>
              <a:srgbClr val="7F7F7F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t" dir="5400000" dist="25400">
              <a:schemeClr val="dk2"/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364"/>
            <a:ext cx="9144000" cy="513913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4"/>
          <p:cNvSpPr/>
          <p:nvPr/>
        </p:nvSpPr>
        <p:spPr>
          <a:xfrm>
            <a:off x="1837291" y="1448448"/>
            <a:ext cx="5469418" cy="2284102"/>
          </a:xfrm>
          <a:prstGeom prst="rect">
            <a:avLst/>
          </a:pr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0" scaled="0"/>
          </a:gradFill>
          <a:ln>
            <a:noFill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4"/>
          <p:cNvSpPr/>
          <p:nvPr/>
        </p:nvSpPr>
        <p:spPr>
          <a:xfrm>
            <a:off x="2009994" y="1619987"/>
            <a:ext cx="5124012" cy="1941024"/>
          </a:xfrm>
          <a:prstGeom prst="rect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444500" rotWithShape="0" algn="tl" dir="2700000" dist="254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1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4"/>
          <p:cNvSpPr txBox="1"/>
          <p:nvPr/>
        </p:nvSpPr>
        <p:spPr>
          <a:xfrm>
            <a:off x="2260513" y="1956707"/>
            <a:ext cx="1096775" cy="14196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625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02</a:t>
            </a:r>
            <a:endParaRPr sz="8625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76" name="Google Shape;176;p24"/>
          <p:cNvSpPr txBox="1"/>
          <p:nvPr/>
        </p:nvSpPr>
        <p:spPr>
          <a:xfrm>
            <a:off x="3659463" y="2888912"/>
            <a:ext cx="31788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ER Model &amp; Database Schema Modification</a:t>
            </a:r>
            <a:endParaRPr/>
          </a:p>
        </p:txBody>
      </p:sp>
      <p:cxnSp>
        <p:nvCxnSpPr>
          <p:cNvPr id="177" name="Google Shape;177;p24"/>
          <p:cNvCxnSpPr/>
          <p:nvPr/>
        </p:nvCxnSpPr>
        <p:spPr>
          <a:xfrm>
            <a:off x="3414334" y="2187701"/>
            <a:ext cx="0" cy="934549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8" name="Google Shape;178;p24"/>
          <p:cNvSpPr txBox="1"/>
          <p:nvPr/>
        </p:nvSpPr>
        <p:spPr>
          <a:xfrm>
            <a:off x="3591400" y="2115388"/>
            <a:ext cx="3623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</a:rPr>
              <a:t>ER Model &amp; </a:t>
            </a:r>
            <a:endParaRPr b="1" sz="2400">
              <a:solidFill>
                <a:schemeClr val="lt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</a:rPr>
              <a:t>Database Schema 更新</a:t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25"/>
          <p:cNvGrpSpPr/>
          <p:nvPr/>
        </p:nvGrpSpPr>
        <p:grpSpPr>
          <a:xfrm>
            <a:off x="580400" y="562200"/>
            <a:ext cx="1637100" cy="521604"/>
            <a:chOff x="349800" y="270577"/>
            <a:chExt cx="1637100" cy="521604"/>
          </a:xfrm>
        </p:grpSpPr>
        <p:sp>
          <p:nvSpPr>
            <p:cNvPr id="185" name="Google Shape;185;p25"/>
            <p:cNvSpPr txBox="1"/>
            <p:nvPr/>
          </p:nvSpPr>
          <p:spPr>
            <a:xfrm>
              <a:off x="349800" y="270577"/>
              <a:ext cx="16371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2B3649"/>
                  </a:solidFill>
                </a:rPr>
                <a:t>ER Model </a:t>
              </a:r>
              <a:r>
                <a:rPr b="1" lang="en-US" sz="1100">
                  <a:solidFill>
                    <a:srgbClr val="2B3649"/>
                  </a:solidFill>
                </a:rPr>
                <a:t>(original)</a:t>
              </a:r>
              <a:endParaRPr b="1" sz="11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5"/>
            <p:cNvSpPr txBox="1"/>
            <p:nvPr/>
          </p:nvSpPr>
          <p:spPr>
            <a:xfrm>
              <a:off x="349800" y="547081"/>
              <a:ext cx="1486500" cy="24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2B3649"/>
                  </a:solidFill>
                  <a:latin typeface="Calibri"/>
                  <a:ea typeface="Calibri"/>
                  <a:cs typeface="Calibri"/>
                  <a:sym typeface="Calibri"/>
                </a:rPr>
                <a:t>ER Model Modification</a:t>
              </a:r>
              <a:endParaRPr/>
            </a:p>
          </p:txBody>
        </p:sp>
      </p:grpSp>
      <p:sp>
        <p:nvSpPr>
          <p:cNvPr id="187" name="Google Shape;187;p25"/>
          <p:cNvSpPr txBox="1"/>
          <p:nvPr/>
        </p:nvSpPr>
        <p:spPr>
          <a:xfrm>
            <a:off x="379903" y="1856360"/>
            <a:ext cx="17844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ER Model</a:t>
            </a:r>
            <a:endParaRPr b="1" sz="2600">
              <a:solidFill>
                <a:srgbClr val="2B364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8" name="Google Shape;188;p25"/>
          <p:cNvCxnSpPr/>
          <p:nvPr/>
        </p:nvCxnSpPr>
        <p:spPr>
          <a:xfrm>
            <a:off x="501356" y="2420316"/>
            <a:ext cx="349800" cy="0"/>
          </a:xfrm>
          <a:prstGeom prst="straightConnector1">
            <a:avLst/>
          </a:prstGeom>
          <a:noFill/>
          <a:ln cap="flat" cmpd="sng" w="19050">
            <a:solidFill>
              <a:srgbClr val="3B4A6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9" name="Google Shape;18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6942" y="413495"/>
            <a:ext cx="5346256" cy="4316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6"/>
          <p:cNvPicPr preferRelativeResize="0"/>
          <p:nvPr/>
        </p:nvPicPr>
        <p:blipFill rotWithShape="1">
          <a:blip r:embed="rId3">
            <a:alphaModFix/>
          </a:blip>
          <a:srcRect b="49" l="0" r="0" t="49"/>
          <a:stretch/>
        </p:blipFill>
        <p:spPr>
          <a:xfrm>
            <a:off x="1838550" y="124050"/>
            <a:ext cx="6270891" cy="4838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" name="Google Shape;196;p26"/>
          <p:cNvGrpSpPr/>
          <p:nvPr/>
        </p:nvGrpSpPr>
        <p:grpSpPr>
          <a:xfrm>
            <a:off x="580400" y="562200"/>
            <a:ext cx="1637100" cy="521604"/>
            <a:chOff x="349800" y="270577"/>
            <a:chExt cx="1637100" cy="521604"/>
          </a:xfrm>
        </p:grpSpPr>
        <p:sp>
          <p:nvSpPr>
            <p:cNvPr id="197" name="Google Shape;197;p26"/>
            <p:cNvSpPr txBox="1"/>
            <p:nvPr/>
          </p:nvSpPr>
          <p:spPr>
            <a:xfrm>
              <a:off x="349800" y="270577"/>
              <a:ext cx="16371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2B3649"/>
                  </a:solidFill>
                </a:rPr>
                <a:t>ER Model </a:t>
              </a:r>
              <a:r>
                <a:rPr b="1" lang="en-US" sz="1100">
                  <a:solidFill>
                    <a:srgbClr val="2B3649"/>
                  </a:solidFill>
                </a:rPr>
                <a:t>(updated)</a:t>
              </a:r>
              <a:endParaRPr b="1" sz="11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6"/>
            <p:cNvSpPr txBox="1"/>
            <p:nvPr/>
          </p:nvSpPr>
          <p:spPr>
            <a:xfrm>
              <a:off x="349800" y="547081"/>
              <a:ext cx="1486500" cy="24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2B3649"/>
                  </a:solidFill>
                  <a:latin typeface="Calibri"/>
                  <a:ea typeface="Calibri"/>
                  <a:cs typeface="Calibri"/>
                  <a:sym typeface="Calibri"/>
                </a:rPr>
                <a:t>ER Model Modification</a:t>
              </a:r>
              <a:endParaRPr/>
            </a:p>
          </p:txBody>
        </p:sp>
      </p:grpSp>
      <p:sp>
        <p:nvSpPr>
          <p:cNvPr id="199" name="Google Shape;199;p26"/>
          <p:cNvSpPr txBox="1"/>
          <p:nvPr/>
        </p:nvSpPr>
        <p:spPr>
          <a:xfrm>
            <a:off x="379903" y="1856360"/>
            <a:ext cx="17844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ER Model</a:t>
            </a:r>
            <a:endParaRPr b="1" sz="2600">
              <a:solidFill>
                <a:srgbClr val="2B364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0" name="Google Shape;200;p26"/>
          <p:cNvCxnSpPr/>
          <p:nvPr/>
        </p:nvCxnSpPr>
        <p:spPr>
          <a:xfrm>
            <a:off x="501356" y="2420316"/>
            <a:ext cx="349800" cy="0"/>
          </a:xfrm>
          <a:prstGeom prst="straightConnector1">
            <a:avLst/>
          </a:prstGeom>
          <a:noFill/>
          <a:ln cap="flat" cmpd="sng" w="19050">
            <a:solidFill>
              <a:srgbClr val="3B4A6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1" name="Google Shape;201;p26"/>
          <p:cNvSpPr/>
          <p:nvPr/>
        </p:nvSpPr>
        <p:spPr>
          <a:xfrm>
            <a:off x="6854800" y="668475"/>
            <a:ext cx="1014300" cy="660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6"/>
          <p:cNvSpPr/>
          <p:nvPr/>
        </p:nvSpPr>
        <p:spPr>
          <a:xfrm>
            <a:off x="2357425" y="970975"/>
            <a:ext cx="1095900" cy="660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6"/>
          <p:cNvSpPr/>
          <p:nvPr/>
        </p:nvSpPr>
        <p:spPr>
          <a:xfrm>
            <a:off x="2209075" y="2468600"/>
            <a:ext cx="1392600" cy="756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6"/>
          <p:cNvSpPr/>
          <p:nvPr/>
        </p:nvSpPr>
        <p:spPr>
          <a:xfrm>
            <a:off x="4373650" y="1630975"/>
            <a:ext cx="877500" cy="492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6"/>
          <p:cNvSpPr/>
          <p:nvPr/>
        </p:nvSpPr>
        <p:spPr>
          <a:xfrm>
            <a:off x="5431250" y="2845425"/>
            <a:ext cx="454200" cy="390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</a:rPr>
              <a:t>choose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206" name="Google Shape;206;p26"/>
          <p:cNvSpPr txBox="1"/>
          <p:nvPr/>
        </p:nvSpPr>
        <p:spPr>
          <a:xfrm>
            <a:off x="6882250" y="447675"/>
            <a:ext cx="9594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新增 Carousel</a:t>
            </a:r>
            <a:endParaRPr sz="800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07" name="Google Shape;207;p26"/>
          <p:cNvSpPr txBox="1"/>
          <p:nvPr/>
        </p:nvSpPr>
        <p:spPr>
          <a:xfrm>
            <a:off x="1085125" y="1083800"/>
            <a:ext cx="1272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新增 Product_category</a:t>
            </a:r>
            <a:endParaRPr sz="800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08" name="Google Shape;208;p26"/>
          <p:cNvSpPr txBox="1"/>
          <p:nvPr/>
        </p:nvSpPr>
        <p:spPr>
          <a:xfrm>
            <a:off x="3414250" y="1630975"/>
            <a:ext cx="9594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更改 Rated 關係</a:t>
            </a:r>
            <a:endParaRPr sz="800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09" name="Google Shape;209;p26"/>
          <p:cNvSpPr txBox="1"/>
          <p:nvPr/>
        </p:nvSpPr>
        <p:spPr>
          <a:xfrm>
            <a:off x="2425675" y="2150625"/>
            <a:ext cx="9594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更改屬性</a:t>
            </a:r>
            <a:endParaRPr sz="800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10" name="Google Shape;210;p26"/>
          <p:cNvSpPr txBox="1"/>
          <p:nvPr/>
        </p:nvSpPr>
        <p:spPr>
          <a:xfrm>
            <a:off x="5885450" y="2881875"/>
            <a:ext cx="1014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刪除</a:t>
            </a:r>
            <a:r>
              <a:rPr lang="en-US" sz="800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關係 </a:t>
            </a:r>
            <a:r>
              <a:rPr lang="en-US" sz="800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Choose </a:t>
            </a:r>
            <a:endParaRPr sz="800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11" name="Google Shape;211;p26"/>
          <p:cNvSpPr/>
          <p:nvPr/>
        </p:nvSpPr>
        <p:spPr>
          <a:xfrm>
            <a:off x="8203840" y="921739"/>
            <a:ext cx="617536" cy="709241"/>
          </a:xfrm>
          <a:custGeom>
            <a:rect b="b" l="l" r="r" t="t"/>
            <a:pathLst>
              <a:path extrusionOk="0" h="185" w="162">
                <a:moveTo>
                  <a:pt x="0" y="185"/>
                </a:moveTo>
                <a:cubicBezTo>
                  <a:pt x="66" y="171"/>
                  <a:pt x="66" y="171"/>
                  <a:pt x="66" y="171"/>
                </a:cubicBezTo>
                <a:cubicBezTo>
                  <a:pt x="60" y="160"/>
                  <a:pt x="60" y="160"/>
                  <a:pt x="60" y="160"/>
                </a:cubicBezTo>
                <a:cubicBezTo>
                  <a:pt x="111" y="124"/>
                  <a:pt x="147" y="69"/>
                  <a:pt x="161" y="8"/>
                </a:cubicBezTo>
                <a:cubicBezTo>
                  <a:pt x="162" y="4"/>
                  <a:pt x="159" y="1"/>
                  <a:pt x="156" y="0"/>
                </a:cubicBezTo>
                <a:cubicBezTo>
                  <a:pt x="156" y="0"/>
                  <a:pt x="155" y="0"/>
                  <a:pt x="155" y="0"/>
                </a:cubicBezTo>
                <a:cubicBezTo>
                  <a:pt x="152" y="0"/>
                  <a:pt x="150" y="2"/>
                  <a:pt x="149" y="5"/>
                </a:cubicBezTo>
                <a:cubicBezTo>
                  <a:pt x="136" y="63"/>
                  <a:pt x="102" y="114"/>
                  <a:pt x="54" y="149"/>
                </a:cubicBezTo>
                <a:cubicBezTo>
                  <a:pt x="50" y="140"/>
                  <a:pt x="50" y="140"/>
                  <a:pt x="50" y="140"/>
                </a:cubicBezTo>
                <a:lnTo>
                  <a:pt x="0" y="185"/>
                </a:ln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6" scaled="0"/>
          </a:gradFill>
          <a:ln>
            <a:noFill/>
          </a:ln>
          <a:effectLst>
            <a:outerShdw blurRad="139700" rotWithShape="0" algn="t" dir="5400000" dist="1016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3453325" y="3951325"/>
            <a:ext cx="689100" cy="4341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6"/>
          <p:cNvSpPr txBox="1"/>
          <p:nvPr/>
        </p:nvSpPr>
        <p:spPr>
          <a:xfrm>
            <a:off x="2091175" y="4005175"/>
            <a:ext cx="15105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新增NumberOfUsage</a:t>
            </a:r>
            <a:r>
              <a:rPr lang="en-US" sz="800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屬性</a:t>
            </a:r>
            <a:endParaRPr sz="800">
              <a:solidFill>
                <a:srgbClr val="FF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/>
          <p:nvPr/>
        </p:nvSpPr>
        <p:spPr>
          <a:xfrm>
            <a:off x="379903" y="1856360"/>
            <a:ext cx="2414444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Database Schema</a:t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79226" y="101937"/>
            <a:ext cx="4451274" cy="4939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1" name="Google Shape;221;p27"/>
          <p:cNvGrpSpPr/>
          <p:nvPr/>
        </p:nvGrpSpPr>
        <p:grpSpPr>
          <a:xfrm>
            <a:off x="580400" y="562200"/>
            <a:ext cx="2298900" cy="521600"/>
            <a:chOff x="349800" y="270577"/>
            <a:chExt cx="2298900" cy="521600"/>
          </a:xfrm>
        </p:grpSpPr>
        <p:sp>
          <p:nvSpPr>
            <p:cNvPr id="222" name="Google Shape;222;p27"/>
            <p:cNvSpPr txBox="1"/>
            <p:nvPr/>
          </p:nvSpPr>
          <p:spPr>
            <a:xfrm>
              <a:off x="349800" y="270577"/>
              <a:ext cx="22989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2B3649"/>
                  </a:solidFill>
                </a:rPr>
                <a:t>Database Schema </a:t>
              </a:r>
              <a:r>
                <a:rPr b="1" lang="en-US" sz="1100">
                  <a:solidFill>
                    <a:srgbClr val="2B3649"/>
                  </a:solidFill>
                </a:rPr>
                <a:t>(original)</a:t>
              </a:r>
              <a:endParaRPr b="1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7"/>
            <p:cNvSpPr txBox="1"/>
            <p:nvPr/>
          </p:nvSpPr>
          <p:spPr>
            <a:xfrm>
              <a:off x="349800" y="547077"/>
              <a:ext cx="1880100" cy="24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50">
                  <a:solidFill>
                    <a:srgbClr val="2B3649"/>
                  </a:solidFill>
                  <a:latin typeface="Calibri"/>
                  <a:ea typeface="Calibri"/>
                  <a:cs typeface="Calibri"/>
                  <a:sym typeface="Calibri"/>
                </a:rPr>
                <a:t>Database Schema </a:t>
              </a:r>
              <a:r>
                <a:rPr lang="en-US" sz="1050">
                  <a:solidFill>
                    <a:srgbClr val="2B3649"/>
                  </a:solidFill>
                  <a:latin typeface="Calibri"/>
                  <a:ea typeface="Calibri"/>
                  <a:cs typeface="Calibri"/>
                  <a:sym typeface="Calibri"/>
                </a:rPr>
                <a:t>Modification</a:t>
              </a:r>
              <a:endParaRPr/>
            </a:p>
          </p:txBody>
        </p:sp>
      </p:grpSp>
      <p:cxnSp>
        <p:nvCxnSpPr>
          <p:cNvPr id="224" name="Google Shape;224;p27"/>
          <p:cNvCxnSpPr/>
          <p:nvPr/>
        </p:nvCxnSpPr>
        <p:spPr>
          <a:xfrm>
            <a:off x="468331" y="2784816"/>
            <a:ext cx="349800" cy="0"/>
          </a:xfrm>
          <a:prstGeom prst="straightConnector1">
            <a:avLst/>
          </a:prstGeom>
          <a:noFill/>
          <a:ln cap="flat" cmpd="sng" w="19050">
            <a:solidFill>
              <a:srgbClr val="3B4A6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17725" y="0"/>
            <a:ext cx="4377871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8"/>
          <p:cNvSpPr/>
          <p:nvPr/>
        </p:nvSpPr>
        <p:spPr>
          <a:xfrm>
            <a:off x="7887715" y="606627"/>
            <a:ext cx="617536" cy="709241"/>
          </a:xfrm>
          <a:custGeom>
            <a:rect b="b" l="l" r="r" t="t"/>
            <a:pathLst>
              <a:path extrusionOk="0" h="185" w="162">
                <a:moveTo>
                  <a:pt x="0" y="185"/>
                </a:moveTo>
                <a:cubicBezTo>
                  <a:pt x="66" y="171"/>
                  <a:pt x="66" y="171"/>
                  <a:pt x="66" y="171"/>
                </a:cubicBezTo>
                <a:cubicBezTo>
                  <a:pt x="60" y="160"/>
                  <a:pt x="60" y="160"/>
                  <a:pt x="60" y="160"/>
                </a:cubicBezTo>
                <a:cubicBezTo>
                  <a:pt x="111" y="124"/>
                  <a:pt x="147" y="69"/>
                  <a:pt x="161" y="8"/>
                </a:cubicBezTo>
                <a:cubicBezTo>
                  <a:pt x="162" y="4"/>
                  <a:pt x="159" y="1"/>
                  <a:pt x="156" y="0"/>
                </a:cubicBezTo>
                <a:cubicBezTo>
                  <a:pt x="156" y="0"/>
                  <a:pt x="155" y="0"/>
                  <a:pt x="155" y="0"/>
                </a:cubicBezTo>
                <a:cubicBezTo>
                  <a:pt x="152" y="0"/>
                  <a:pt x="150" y="2"/>
                  <a:pt x="149" y="5"/>
                </a:cubicBezTo>
                <a:cubicBezTo>
                  <a:pt x="136" y="63"/>
                  <a:pt x="102" y="114"/>
                  <a:pt x="54" y="149"/>
                </a:cubicBezTo>
                <a:cubicBezTo>
                  <a:pt x="50" y="140"/>
                  <a:pt x="50" y="140"/>
                  <a:pt x="50" y="140"/>
                </a:cubicBezTo>
                <a:lnTo>
                  <a:pt x="0" y="185"/>
                </a:lnTo>
                <a:close/>
              </a:path>
            </a:pathLst>
          </a:custGeom>
          <a:gradFill>
            <a:gsLst>
              <a:gs pos="0">
                <a:srgbClr val="2B3649"/>
              </a:gs>
              <a:gs pos="11000">
                <a:srgbClr val="2B3649"/>
              </a:gs>
              <a:gs pos="100000">
                <a:srgbClr val="3B4A62"/>
              </a:gs>
            </a:gsLst>
            <a:lin ang="2700006" scaled="0"/>
          </a:gradFill>
          <a:ln>
            <a:noFill/>
          </a:ln>
          <a:effectLst>
            <a:outerShdw blurRad="139700" rotWithShape="0" algn="t" dir="5400000" dist="1016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8"/>
          <p:cNvSpPr txBox="1"/>
          <p:nvPr/>
        </p:nvSpPr>
        <p:spPr>
          <a:xfrm>
            <a:off x="580400" y="562200"/>
            <a:ext cx="26796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2B3649"/>
                </a:solidFill>
              </a:rPr>
              <a:t>Database Schema </a:t>
            </a:r>
            <a:r>
              <a:rPr b="1" lang="en-US" sz="1100">
                <a:solidFill>
                  <a:srgbClr val="2B3649"/>
                </a:solidFill>
              </a:rPr>
              <a:t>(updated)</a:t>
            </a:r>
            <a:endParaRPr b="1" sz="1100">
              <a:solidFill>
                <a:srgbClr val="2B364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8"/>
          <p:cNvSpPr txBox="1"/>
          <p:nvPr/>
        </p:nvSpPr>
        <p:spPr>
          <a:xfrm>
            <a:off x="379903" y="1856360"/>
            <a:ext cx="24144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2B3649"/>
                </a:solidFill>
                <a:latin typeface="Arial"/>
                <a:ea typeface="Arial"/>
                <a:cs typeface="Arial"/>
                <a:sym typeface="Arial"/>
              </a:rPr>
              <a:t>Database Schema</a:t>
            </a:r>
            <a:r>
              <a:rPr b="1" lang="en-US" sz="2600">
                <a:solidFill>
                  <a:srgbClr val="2B3649"/>
                </a:solidFill>
              </a:rPr>
              <a:t> </a:t>
            </a:r>
            <a:endParaRPr/>
          </a:p>
        </p:txBody>
      </p:sp>
      <p:cxnSp>
        <p:nvCxnSpPr>
          <p:cNvPr id="234" name="Google Shape;234;p28"/>
          <p:cNvCxnSpPr/>
          <p:nvPr/>
        </p:nvCxnSpPr>
        <p:spPr>
          <a:xfrm>
            <a:off x="468331" y="2784816"/>
            <a:ext cx="349800" cy="0"/>
          </a:xfrm>
          <a:prstGeom prst="straightConnector1">
            <a:avLst/>
          </a:prstGeom>
          <a:noFill/>
          <a:ln cap="flat" cmpd="sng" w="19050">
            <a:solidFill>
              <a:srgbClr val="3B4A6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5" name="Google Shape;235;p28"/>
          <p:cNvSpPr/>
          <p:nvPr/>
        </p:nvSpPr>
        <p:spPr>
          <a:xfrm>
            <a:off x="2678075" y="1198150"/>
            <a:ext cx="956700" cy="658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8"/>
          <p:cNvSpPr/>
          <p:nvPr/>
        </p:nvSpPr>
        <p:spPr>
          <a:xfrm>
            <a:off x="2678075" y="3938975"/>
            <a:ext cx="956700" cy="620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8"/>
          <p:cNvSpPr/>
          <p:nvPr/>
        </p:nvSpPr>
        <p:spPr>
          <a:xfrm>
            <a:off x="3883513" y="4097525"/>
            <a:ext cx="956700" cy="521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8"/>
          <p:cNvSpPr txBox="1"/>
          <p:nvPr/>
        </p:nvSpPr>
        <p:spPr>
          <a:xfrm>
            <a:off x="1437475" y="1318275"/>
            <a:ext cx="13062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</a:rPr>
              <a:t>新增MALL_CAROUSEL</a:t>
            </a:r>
            <a:endParaRPr sz="800">
              <a:solidFill>
                <a:srgbClr val="FF0000"/>
              </a:solidFill>
            </a:endParaRPr>
          </a:p>
        </p:txBody>
      </p:sp>
      <p:sp>
        <p:nvSpPr>
          <p:cNvPr id="239" name="Google Shape;239;p28"/>
          <p:cNvSpPr txBox="1"/>
          <p:nvPr/>
        </p:nvSpPr>
        <p:spPr>
          <a:xfrm>
            <a:off x="1166000" y="4097525"/>
            <a:ext cx="15084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</a:rPr>
              <a:t>新增PRODUCT_CATEGORY</a:t>
            </a:r>
            <a:endParaRPr sz="800">
              <a:solidFill>
                <a:srgbClr val="FF0000"/>
              </a:solidFill>
            </a:endParaRPr>
          </a:p>
        </p:txBody>
      </p:sp>
      <p:sp>
        <p:nvSpPr>
          <p:cNvPr id="240" name="Google Shape;240;p28"/>
          <p:cNvSpPr txBox="1"/>
          <p:nvPr/>
        </p:nvSpPr>
        <p:spPr>
          <a:xfrm>
            <a:off x="3683675" y="3793925"/>
            <a:ext cx="15657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</a:rPr>
              <a:t>新增CUSTOMER_FAVORITE</a:t>
            </a:r>
            <a:endParaRPr sz="800">
              <a:solidFill>
                <a:srgbClr val="FF0000"/>
              </a:solidFill>
            </a:endParaRPr>
          </a:p>
        </p:txBody>
      </p:sp>
      <p:sp>
        <p:nvSpPr>
          <p:cNvPr id="241" name="Google Shape;241;p28"/>
          <p:cNvSpPr txBox="1"/>
          <p:nvPr/>
        </p:nvSpPr>
        <p:spPr>
          <a:xfrm>
            <a:off x="580400" y="838700"/>
            <a:ext cx="18801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2B3649"/>
                </a:solidFill>
                <a:latin typeface="Calibri"/>
                <a:ea typeface="Calibri"/>
                <a:cs typeface="Calibri"/>
                <a:sym typeface="Calibri"/>
              </a:rPr>
              <a:t>Database Sc</a:t>
            </a:r>
            <a:r>
              <a:rPr lang="en-US" sz="1050">
                <a:solidFill>
                  <a:srgbClr val="2B3649"/>
                </a:solidFill>
                <a:latin typeface="Calibri"/>
                <a:ea typeface="Calibri"/>
                <a:cs typeface="Calibri"/>
                <a:sym typeface="Calibri"/>
              </a:rPr>
              <a:t>hema Modification</a:t>
            </a:r>
            <a:endParaRPr/>
          </a:p>
        </p:txBody>
      </p:sp>
      <p:sp>
        <p:nvSpPr>
          <p:cNvPr id="242" name="Google Shape;242;p28"/>
          <p:cNvSpPr/>
          <p:nvPr/>
        </p:nvSpPr>
        <p:spPr>
          <a:xfrm>
            <a:off x="6069975" y="4005225"/>
            <a:ext cx="956700" cy="709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8"/>
          <p:cNvSpPr txBox="1"/>
          <p:nvPr/>
        </p:nvSpPr>
        <p:spPr>
          <a:xfrm>
            <a:off x="5917725" y="3662300"/>
            <a:ext cx="12612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</a:rPr>
              <a:t>移除SHOPPING_CART</a:t>
            </a:r>
            <a:endParaRPr sz="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</a:rPr>
              <a:t> 更改存放至cookie</a:t>
            </a:r>
            <a:endParaRPr sz="800">
              <a:solidFill>
                <a:srgbClr val="FF0000"/>
              </a:solidFill>
            </a:endParaRPr>
          </a:p>
        </p:txBody>
      </p:sp>
      <p:sp>
        <p:nvSpPr>
          <p:cNvPr id="244" name="Google Shape;244;p28"/>
          <p:cNvSpPr/>
          <p:nvPr/>
        </p:nvSpPr>
        <p:spPr>
          <a:xfrm>
            <a:off x="4936975" y="954600"/>
            <a:ext cx="895800" cy="139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8"/>
          <p:cNvSpPr txBox="1"/>
          <p:nvPr/>
        </p:nvSpPr>
        <p:spPr>
          <a:xfrm>
            <a:off x="5790275" y="872400"/>
            <a:ext cx="16074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</a:rPr>
              <a:t>COUPON新增is_deleted屬性</a:t>
            </a:r>
            <a:endParaRPr sz="800">
              <a:solidFill>
                <a:srgbClr val="FF0000"/>
              </a:solidFill>
            </a:endParaRPr>
          </a:p>
        </p:txBody>
      </p:sp>
      <p:sp>
        <p:nvSpPr>
          <p:cNvPr id="246" name="Google Shape;246;p28"/>
          <p:cNvSpPr/>
          <p:nvPr/>
        </p:nvSpPr>
        <p:spPr>
          <a:xfrm>
            <a:off x="4936975" y="1176000"/>
            <a:ext cx="895800" cy="139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8"/>
          <p:cNvSpPr txBox="1"/>
          <p:nvPr/>
        </p:nvSpPr>
        <p:spPr>
          <a:xfrm>
            <a:off x="5790275" y="1093800"/>
            <a:ext cx="18801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</a:rPr>
              <a:t>COUPON新增NumberOfUsage屬性</a:t>
            </a:r>
            <a:endParaRPr sz="8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自定义 3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70C0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